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404040"/>
          </a:solidFill>
        </a:fill>
      </a:tcStyle>
    </a:band2H>
    <a:firstCol>
      <a:tcTxStyle b="on" i="off">
        <a:fontRef idx="major">
          <a:srgbClr val="404040"/>
        </a:fontRef>
        <a:srgbClr val="40404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404040"/>
          </a:solidFill>
        </a:fill>
      </a:tcStyle>
    </a:lastRow>
    <a:firstRow>
      <a:tcTxStyle b="on" i="off">
        <a:fontRef idx="major">
          <a:srgbClr val="404040"/>
        </a:fontRef>
        <a:srgbClr val="40404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p:nvPr>
            <p:ph type="sldImg"/>
          </p:nvPr>
        </p:nvSpPr>
        <p:spPr>
          <a:xfrm>
            <a:off x="1143000" y="685800"/>
            <a:ext cx="4572000" cy="3429000"/>
          </a:xfrm>
          <a:prstGeom prst="rect">
            <a:avLst/>
          </a:prstGeom>
        </p:spPr>
        <p:txBody>
          <a:bodyPr/>
          <a:lstStyle/>
          <a:p>
            <a:pPr/>
          </a:p>
        </p:txBody>
      </p:sp>
      <p:sp>
        <p:nvSpPr>
          <p:cNvPr id="49" name="Shape 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3" name="Shape 52"/>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p>
        </p:txBody>
      </p:sp>
      <p:sp>
        <p:nvSpPr>
          <p:cNvPr id="14" name="Shape 53"/>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5" name="Shape 54"/>
          <p:cNvSpPr txBox="1"/>
          <p:nvPr/>
        </p:nvSpPr>
        <p:spPr>
          <a:xfrm>
            <a:off x="426887" y="4019051"/>
            <a:ext cx="3535516" cy="3400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900">
                <a:solidFill>
                  <a:srgbClr val="FFFFFF"/>
                </a:solidFill>
                <a:latin typeface="Arial"/>
                <a:ea typeface="Arial"/>
                <a:cs typeface="Arial"/>
                <a:sym typeface="Arial"/>
              </a:defRPr>
            </a:lvl1pPr>
          </a:lstStyle>
          <a:p>
            <a:pPr/>
            <a:r>
              <a:t>The Coding Bootcamp</a:t>
            </a:r>
          </a:p>
        </p:txBody>
      </p:sp>
      <p:sp>
        <p:nvSpPr>
          <p:cNvPr id="16" name="Title Text"/>
          <p:cNvSpPr txBox="1"/>
          <p:nvPr>
            <p:ph type="title"/>
          </p:nvPr>
        </p:nvSpPr>
        <p:spPr>
          <a:xfrm>
            <a:off x="390606" y="2953542"/>
            <a:ext cx="8229601" cy="871860"/>
          </a:xfrm>
          <a:prstGeom prst="rect">
            <a:avLst/>
          </a:prstGeom>
        </p:spPr>
        <p:txBody>
          <a:bodyPr/>
          <a:lstStyle>
            <a:lvl1pPr>
              <a:defRPr sz="4100">
                <a:solidFill>
                  <a:srgbClr val="FFFFFF"/>
                </a:solidFill>
              </a:defRPr>
            </a:lvl1pPr>
          </a:lstStyle>
          <a:p>
            <a:pPr/>
            <a:r>
              <a:t>Title Text</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24"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p>
        </p:txBody>
      </p:sp>
      <p:sp>
        <p:nvSpPr>
          <p:cNvPr id="25" name="Shape 67"/>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p>
        </p:txBody>
      </p:sp>
      <p:sp>
        <p:nvSpPr>
          <p:cNvPr id="26" name="Title Text"/>
          <p:cNvSpPr txBox="1"/>
          <p:nvPr>
            <p:ph type="title"/>
          </p:nvPr>
        </p:nvSpPr>
        <p:spPr>
          <a:xfrm>
            <a:off x="390606" y="2953542"/>
            <a:ext cx="8229601" cy="871860"/>
          </a:xfrm>
          <a:prstGeom prst="rect">
            <a:avLst/>
          </a:prstGeom>
        </p:spPr>
        <p:txBody>
          <a:bodyPr/>
          <a:lstStyle>
            <a:lvl1pPr>
              <a:defRPr i="1" sz="4100">
                <a:solidFill>
                  <a:srgbClr val="FFFFFF"/>
                </a:solidFill>
              </a:defRPr>
            </a:lvl1pPr>
          </a:lstStyle>
          <a:p>
            <a:pPr/>
            <a:r>
              <a:t>Title Text</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p>
            <a:pPr/>
            <a:r>
              <a:t>Title Text</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3" name="Shape 80"/>
          <p:cNvSpPr/>
          <p:nvPr/>
        </p:nvSpPr>
        <p:spPr>
          <a:xfrm>
            <a:off x="-2" y="653853"/>
            <a:ext cx="9144005" cy="5"/>
          </a:xfrm>
          <a:prstGeom prst="line">
            <a:avLst/>
          </a:prstGeom>
          <a:ln w="41275">
            <a:solidFill>
              <a:srgbClr val="C83232"/>
            </a:solidFill>
            <a:miter/>
          </a:ln>
        </p:spPr>
        <p:txBody>
          <a:bodyPr lIns="45718" tIns="45718" rIns="45718" bIns="45718"/>
          <a:lstStyle/>
          <a:p>
            <a:pPr/>
          </a:p>
        </p:txBody>
      </p:sp>
      <p:sp>
        <p:nvSpPr>
          <p:cNvPr id="4" name="Title Text"/>
          <p:cNvSpPr txBox="1"/>
          <p:nvPr>
            <p:ph type="title"/>
          </p:nvPr>
        </p:nvSpPr>
        <p:spPr>
          <a:xfrm>
            <a:off x="304800" y="0"/>
            <a:ext cx="5470527" cy="6538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5" name="Body Level One…"/>
          <p:cNvSpPr txBox="1"/>
          <p:nvPr>
            <p:ph type="body" idx="1"/>
          </p:nvPr>
        </p:nvSpPr>
        <p:spPr>
          <a:xfrm>
            <a:off x="5103812" y="2438400"/>
            <a:ext cx="35814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6329183" y="6247132"/>
            <a:ext cx="224018" cy="218437"/>
          </a:xfrm>
          <a:prstGeom prst="rect">
            <a:avLst/>
          </a:prstGeom>
          <a:ln w="12700">
            <a:miter lim="400000"/>
          </a:ln>
        </p:spPr>
        <p:txBody>
          <a:bodyPr wrap="none" lIns="45718" tIns="45718" rIns="45718" bIns="45718"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7" marR="0" indent="-244928"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3schools.com/tags/"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 Id="rId3" Type="http://schemas.openxmlformats.org/officeDocument/2006/relationships/image" Target="../media/image2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 Id="rId3" Type="http://schemas.openxmlformats.org/officeDocument/2006/relationships/image" Target="../media/image9.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 Id="rId3" Type="http://schemas.openxmlformats.org/officeDocument/2006/relationships/hyperlink" Target="https://www.youtube.com/watch?v=kMBinXTCrXI&amp;list=PLgJ8UgkiorCnMLsUevoQRxH8t9bt7ne14&amp;index=2" TargetMode="Externa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214"/>
          <p:cNvSpPr txBox="1"/>
          <p:nvPr>
            <p:ph type="title"/>
          </p:nvPr>
        </p:nvSpPr>
        <p:spPr>
          <a:xfrm>
            <a:off x="390606" y="2953542"/>
            <a:ext cx="8229601" cy="871860"/>
          </a:xfrm>
          <a:prstGeom prst="rect">
            <a:avLst/>
          </a:prstGeom>
        </p:spPr>
        <p:txBody>
          <a:bodyPr/>
          <a:lstStyle>
            <a:lvl1pPr>
              <a:defRPr i="1"/>
            </a:lvl1pPr>
          </a:lstStyle>
          <a:p>
            <a:pPr/>
            <a:r>
              <a:t>Git’n Pro with HTML/CSS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239"/>
          <p:cNvSpPr txBox="1"/>
          <p:nvPr>
            <p:ph type="title"/>
          </p:nvPr>
        </p:nvSpPr>
        <p:spPr>
          <a:xfrm>
            <a:off x="304797" y="-3"/>
            <a:ext cx="5470532" cy="653860"/>
          </a:xfrm>
          <a:prstGeom prst="rect">
            <a:avLst/>
          </a:prstGeom>
        </p:spPr>
        <p:txBody>
          <a:bodyPr/>
          <a:lstStyle/>
          <a:p>
            <a:pPr/>
            <a:r>
              <a:t>Collaborative Coding</a:t>
            </a:r>
          </a:p>
        </p:txBody>
      </p:sp>
      <p:sp>
        <p:nvSpPr>
          <p:cNvPr id="83" name="Shape 241"/>
          <p:cNvSpPr txBox="1"/>
          <p:nvPr/>
        </p:nvSpPr>
        <p:spPr>
          <a:xfrm>
            <a:off x="152398" y="4952998"/>
            <a:ext cx="8882745" cy="1239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Apps sometimes comprise hundreds or even thousands of files. </a:t>
            </a:r>
          </a:p>
        </p:txBody>
      </p:sp>
      <p:pic>
        <p:nvPicPr>
          <p:cNvPr id="84" name="versionControl.png" descr="versionControl.png"/>
          <p:cNvPicPr>
            <a:picLocks noChangeAspect="1"/>
          </p:cNvPicPr>
          <p:nvPr/>
        </p:nvPicPr>
        <p:blipFill>
          <a:blip r:embed="rId2">
            <a:extLst/>
          </a:blip>
          <a:stretch>
            <a:fillRect/>
          </a:stretch>
        </p:blipFill>
        <p:spPr>
          <a:xfrm>
            <a:off x="1632672" y="917160"/>
            <a:ext cx="5878656" cy="3793171"/>
          </a:xfrm>
          <a:prstGeom prst="rect">
            <a:avLst/>
          </a:prstGeom>
          <a:ln w="12700">
            <a:miter lim="400000"/>
          </a:ln>
        </p:spPr>
      </p:pic>
      <p:sp>
        <p:nvSpPr>
          <p:cNvPr id="85" name="Arrow"/>
          <p:cNvSpPr/>
          <p:nvPr/>
        </p:nvSpPr>
        <p:spPr>
          <a:xfrm rot="1753539">
            <a:off x="2244201" y="1756884"/>
            <a:ext cx="1035487" cy="406355"/>
          </a:xfrm>
          <a:prstGeom prst="rightArrow">
            <a:avLst>
              <a:gd name="adj1" fmla="val 32000"/>
              <a:gd name="adj2" fmla="val 211534"/>
            </a:avLst>
          </a:prstGeom>
          <a:solidFill>
            <a:srgbClr val="C7674B"/>
          </a:solidFill>
          <a:ln w="25400">
            <a:solidFill>
              <a:srgbClr val="D56143"/>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 name="Arrow"/>
          <p:cNvSpPr/>
          <p:nvPr/>
        </p:nvSpPr>
        <p:spPr>
          <a:xfrm rot="1692389">
            <a:off x="3379923" y="2359148"/>
            <a:ext cx="1209890" cy="536417"/>
          </a:xfrm>
          <a:prstGeom prst="rightArrow">
            <a:avLst>
              <a:gd name="adj1" fmla="val 32000"/>
              <a:gd name="adj2" fmla="val 151525"/>
            </a:avLst>
          </a:prstGeom>
          <a:solidFill>
            <a:srgbClr val="C7674B"/>
          </a:solidFill>
          <a:ln w="25400">
            <a:solidFill>
              <a:srgbClr val="C7674B"/>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7" name="Arrow"/>
          <p:cNvSpPr/>
          <p:nvPr/>
        </p:nvSpPr>
        <p:spPr>
          <a:xfrm>
            <a:off x="4167699" y="3789402"/>
            <a:ext cx="2005363" cy="432337"/>
          </a:xfrm>
          <a:prstGeom prst="rightArrow">
            <a:avLst>
              <a:gd name="adj1" fmla="val 32000"/>
              <a:gd name="adj2" fmla="val 170378"/>
            </a:avLst>
          </a:prstGeom>
          <a:solidFill>
            <a:srgbClr val="C29F49"/>
          </a:solidFill>
          <a:ln w="25400">
            <a:solidFill>
              <a:srgbClr val="C79F35"/>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8" name="Arrow"/>
          <p:cNvSpPr/>
          <p:nvPr/>
        </p:nvSpPr>
        <p:spPr>
          <a:xfrm rot="10802814">
            <a:off x="2271539" y="2782728"/>
            <a:ext cx="2119434" cy="435808"/>
          </a:xfrm>
          <a:prstGeom prst="rightArrow">
            <a:avLst>
              <a:gd name="adj1" fmla="val 32000"/>
              <a:gd name="adj2" fmla="val 190602"/>
            </a:avLst>
          </a:prstGeom>
          <a:solidFill>
            <a:srgbClr val="528C96"/>
          </a:solidFill>
          <a:ln w="25400">
            <a:solidFill>
              <a:srgbClr val="528C96"/>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9" name="Arrow"/>
          <p:cNvSpPr/>
          <p:nvPr/>
        </p:nvSpPr>
        <p:spPr>
          <a:xfrm rot="1692389">
            <a:off x="2260530" y="3235044"/>
            <a:ext cx="1326946" cy="451551"/>
          </a:xfrm>
          <a:prstGeom prst="rightArrow">
            <a:avLst>
              <a:gd name="adj1" fmla="val 32000"/>
              <a:gd name="adj2" fmla="val 180552"/>
            </a:avLst>
          </a:prstGeom>
          <a:solidFill>
            <a:srgbClr val="BD9F57"/>
          </a:solidFill>
          <a:ln w="25400">
            <a:solidFill>
              <a:srgbClr val="BD9F57"/>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0" name="Arrow"/>
          <p:cNvSpPr/>
          <p:nvPr/>
        </p:nvSpPr>
        <p:spPr>
          <a:xfrm rot="5438683">
            <a:off x="1754282" y="1954670"/>
            <a:ext cx="753628" cy="444604"/>
          </a:xfrm>
          <a:prstGeom prst="rightArrow">
            <a:avLst>
              <a:gd name="adj1" fmla="val 40000"/>
              <a:gd name="adj2" fmla="val 88792"/>
            </a:avLst>
          </a:prstGeom>
          <a:solidFill>
            <a:srgbClr val="3D8E98"/>
          </a:solidFill>
          <a:ln w="25400">
            <a:solidFill>
              <a:srgbClr val="528C96"/>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1" name="Arrow"/>
          <p:cNvSpPr/>
          <p:nvPr/>
        </p:nvSpPr>
        <p:spPr>
          <a:xfrm rot="1721417">
            <a:off x="4776613" y="3336299"/>
            <a:ext cx="1442777" cy="381237"/>
          </a:xfrm>
          <a:prstGeom prst="rightArrow">
            <a:avLst>
              <a:gd name="adj1" fmla="val 32000"/>
              <a:gd name="adj2" fmla="val 213203"/>
            </a:avLst>
          </a:prstGeom>
          <a:solidFill>
            <a:srgbClr val="D56143"/>
          </a:solidFill>
          <a:ln w="25400">
            <a:solidFill>
              <a:srgbClr val="E4593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Let’s Think About It…"/>
          <p:cNvSpPr txBox="1"/>
          <p:nvPr>
            <p:ph type="title"/>
          </p:nvPr>
        </p:nvSpPr>
        <p:spPr>
          <a:xfrm>
            <a:off x="304800" y="-1"/>
            <a:ext cx="5470527" cy="653856"/>
          </a:xfrm>
          <a:prstGeom prst="rect">
            <a:avLst/>
          </a:prstGeom>
        </p:spPr>
        <p:txBody>
          <a:bodyPr/>
          <a:lstStyle/>
          <a:p>
            <a:pPr/>
            <a:r>
              <a:t>Let’s Think About It…</a:t>
            </a:r>
          </a:p>
        </p:txBody>
      </p:sp>
      <p:sp>
        <p:nvSpPr>
          <p:cNvPr id="94" name="What could go wrong?"/>
          <p:cNvSpPr txBox="1"/>
          <p:nvPr/>
        </p:nvSpPr>
        <p:spPr>
          <a:xfrm>
            <a:off x="1402279" y="3027681"/>
            <a:ext cx="6339441"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lvl1pPr>
          </a:lstStyle>
          <a:p>
            <a:pPr/>
            <a:r>
              <a:t>What could go wrong?</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 name="yoda.png" descr="yoda.png"/>
          <p:cNvPicPr>
            <a:picLocks noChangeAspect="1"/>
          </p:cNvPicPr>
          <p:nvPr/>
        </p:nvPicPr>
        <p:blipFill>
          <a:blip r:embed="rId2">
            <a:extLst/>
          </a:blip>
          <a:stretch>
            <a:fillRect/>
          </a:stretch>
        </p:blipFill>
        <p:spPr>
          <a:xfrm>
            <a:off x="139799" y="2808078"/>
            <a:ext cx="2566350" cy="1520308"/>
          </a:xfrm>
          <a:prstGeom prst="rect">
            <a:avLst/>
          </a:prstGeom>
          <a:ln w="12700">
            <a:miter lim="400000"/>
          </a:ln>
        </p:spPr>
      </p:pic>
      <p:sp>
        <p:nvSpPr>
          <p:cNvPr id="97" name="Shape 298"/>
          <p:cNvSpPr txBox="1"/>
          <p:nvPr>
            <p:ph type="title"/>
          </p:nvPr>
        </p:nvSpPr>
        <p:spPr>
          <a:xfrm>
            <a:off x="304797" y="-3"/>
            <a:ext cx="5470532" cy="653860"/>
          </a:xfrm>
          <a:prstGeom prst="rect">
            <a:avLst/>
          </a:prstGeom>
        </p:spPr>
        <p:txBody>
          <a:bodyPr/>
          <a:lstStyle/>
          <a:p>
            <a:pPr/>
            <a:r>
              <a:t>The Group Project</a:t>
            </a:r>
          </a:p>
        </p:txBody>
      </p:sp>
      <p:sp>
        <p:nvSpPr>
          <p:cNvPr id="98" name="Shape 301"/>
          <p:cNvSpPr txBox="1"/>
          <p:nvPr/>
        </p:nvSpPr>
        <p:spPr>
          <a:xfrm>
            <a:off x="2272270" y="974393"/>
            <a:ext cx="6558644" cy="1520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a:p>
            <a:pPr>
              <a:defRPr b="1" sz="1500">
                <a:latin typeface="Arial"/>
                <a:ea typeface="Arial"/>
                <a:cs typeface="Arial"/>
                <a:sym typeface="Arial"/>
              </a:defRPr>
            </a:pPr>
          </a:p>
          <a:p>
            <a:pPr>
              <a:defRPr b="1" sz="1500">
                <a:latin typeface="Arial"/>
                <a:ea typeface="Arial"/>
                <a:cs typeface="Arial"/>
                <a:sym typeface="Arial"/>
              </a:defRPr>
            </a:pPr>
            <a:r>
              <a:t>….and watch your teammates’ work</a:t>
            </a:r>
          </a:p>
        </p:txBody>
      </p:sp>
      <p:grpSp>
        <p:nvGrpSpPr>
          <p:cNvPr id="101" name="Rounded Rectangular Callout 1"/>
          <p:cNvGrpSpPr/>
          <p:nvPr/>
        </p:nvGrpSpPr>
        <p:grpSpPr>
          <a:xfrm>
            <a:off x="1816007" y="3063479"/>
            <a:ext cx="5511988" cy="1691637"/>
            <a:chOff x="0" y="0"/>
            <a:chExt cx="5511987" cy="1691636"/>
          </a:xfrm>
        </p:grpSpPr>
        <p:sp>
          <p:nvSpPr>
            <p:cNvPr id="99" name="Shape"/>
            <p:cNvSpPr/>
            <p:nvPr/>
          </p:nvSpPr>
          <p:spPr>
            <a:xfrm>
              <a:off x="-1" y="28574"/>
              <a:ext cx="5511988" cy="1634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00" name="Through the Git, things you will see. Other branches. The future… the past……"/>
            <p:cNvSpPr txBox="1"/>
            <p:nvPr/>
          </p:nvSpPr>
          <p:spPr>
            <a:xfrm>
              <a:off x="1642340" y="0"/>
              <a:ext cx="3789857" cy="1691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r>
                <a:t>Through the Git, things you will see. Other branches. The future… the past…</a:t>
              </a:r>
            </a:p>
            <a:p>
              <a:pPr/>
            </a:p>
            <a:p>
              <a:pPr/>
              <a:r>
                <a:t>…You will find only what you commit.</a:t>
              </a:r>
            </a:p>
          </p:txBody>
        </p:sp>
      </p:grpSp>
      <p:pic>
        <p:nvPicPr>
          <p:cNvPr id="102" name="han.jpg" descr="han.jpg"/>
          <p:cNvPicPr>
            <a:picLocks noChangeAspect="1"/>
          </p:cNvPicPr>
          <p:nvPr/>
        </p:nvPicPr>
        <p:blipFill>
          <a:blip r:embed="rId3">
            <a:extLst/>
          </a:blip>
          <a:stretch>
            <a:fillRect/>
          </a:stretch>
        </p:blipFill>
        <p:spPr>
          <a:xfrm>
            <a:off x="468055" y="4547796"/>
            <a:ext cx="1492057" cy="1651757"/>
          </a:xfrm>
          <a:prstGeom prst="rect">
            <a:avLst/>
          </a:prstGeom>
          <a:ln w="12700">
            <a:miter lim="400000"/>
          </a:ln>
        </p:spPr>
      </p:pic>
      <p:pic>
        <p:nvPicPr>
          <p:cNvPr id="103" name="leia.jpg" descr="leia.jpg"/>
          <p:cNvPicPr>
            <a:picLocks noChangeAspect="1"/>
          </p:cNvPicPr>
          <p:nvPr/>
        </p:nvPicPr>
        <p:blipFill>
          <a:blip r:embed="rId4">
            <a:extLst/>
          </a:blip>
          <a:stretch>
            <a:fillRect/>
          </a:stretch>
        </p:blipFill>
        <p:spPr>
          <a:xfrm>
            <a:off x="639762" y="885148"/>
            <a:ext cx="1148643" cy="169163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311"/>
          <p:cNvSpPr txBox="1"/>
          <p:nvPr>
            <p:ph type="title"/>
          </p:nvPr>
        </p:nvSpPr>
        <p:spPr>
          <a:xfrm>
            <a:off x="304797" y="-3"/>
            <a:ext cx="5470532" cy="653860"/>
          </a:xfrm>
          <a:prstGeom prst="rect">
            <a:avLst/>
          </a:prstGeom>
        </p:spPr>
        <p:txBody>
          <a:bodyPr/>
          <a:lstStyle/>
          <a:p>
            <a:pPr/>
            <a:r>
              <a:t>Version Control</a:t>
            </a:r>
          </a:p>
        </p:txBody>
      </p:sp>
      <p:sp>
        <p:nvSpPr>
          <p:cNvPr id="106" name="Shape 312"/>
          <p:cNvSpPr txBox="1"/>
          <p:nvPr/>
        </p:nvSpPr>
        <p:spPr>
          <a:xfrm>
            <a:off x="443344" y="914397"/>
            <a:ext cx="8229601" cy="38406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800" u="sng">
                <a:latin typeface="Arial"/>
                <a:ea typeface="Arial"/>
                <a:cs typeface="Arial"/>
                <a:sym typeface="Arial"/>
              </a:defRPr>
            </a:pPr>
            <a:r>
              <a:t>Git Version Control:</a:t>
            </a:r>
            <a:br/>
            <a:r>
              <a:rPr b="0" sz="2400" u="none"/>
              <a:t>Provides an organized system for managing code when multiple developers work on a project</a:t>
            </a:r>
            <a:endParaRPr sz="2400"/>
          </a:p>
          <a:p>
            <a:pPr indent="228600" defTabSz="685800">
              <a:defRPr sz="2400">
                <a:latin typeface="Arial"/>
                <a:ea typeface="Arial"/>
                <a:cs typeface="Arial"/>
                <a:sym typeface="Arial"/>
              </a:defRPr>
            </a:pPr>
            <a:r>
              <a:t>at the same time.</a:t>
            </a:r>
            <a:endParaRPr b="1" u="sng"/>
          </a:p>
          <a:p>
            <a:pPr indent="228600" defTabSz="685800">
              <a:defRPr b="1" sz="2800" u="sng">
                <a:latin typeface="Arial"/>
                <a:ea typeface="Arial"/>
                <a:cs typeface="Arial"/>
                <a:sym typeface="Arial"/>
              </a:defRPr>
            </a:pPr>
            <a:r>
              <a:t>The Benefits of Git:</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sz="2800">
                <a:latin typeface="Arial"/>
                <a:ea typeface="Arial"/>
                <a:cs typeface="Arial"/>
                <a:sym typeface="Arial"/>
              </a:defRPr>
            </a:pPr>
            <a:r>
              <a:t>A process for resolving conflicts in code.</a:t>
            </a:r>
            <a:endParaRPr sz="2400"/>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sz="2800">
                <a:latin typeface="Arial"/>
                <a:ea typeface="Arial"/>
                <a:cs typeface="Arial"/>
                <a:sym typeface="Arial"/>
              </a:defRPr>
            </a:pPr>
            <a:r>
              <a:t>Version History.</a:t>
            </a:r>
            <a:endParaRPr sz="2400"/>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314"/>
          <p:cNvSpPr txBox="1"/>
          <p:nvPr>
            <p:ph type="title"/>
          </p:nvPr>
        </p:nvSpPr>
        <p:spPr>
          <a:xfrm>
            <a:off x="304797" y="-3"/>
            <a:ext cx="5470532" cy="653860"/>
          </a:xfrm>
          <a:prstGeom prst="rect">
            <a:avLst/>
          </a:prstGeom>
        </p:spPr>
        <p:txBody>
          <a:bodyPr/>
          <a:lstStyle/>
          <a:p>
            <a:pPr/>
            <a:r>
              <a:t>The Group Project</a:t>
            </a:r>
          </a:p>
        </p:txBody>
      </p:sp>
      <p:sp>
        <p:nvSpPr>
          <p:cNvPr id="109" name="Shape 316"/>
          <p:cNvSpPr txBox="1"/>
          <p:nvPr/>
        </p:nvSpPr>
        <p:spPr>
          <a:xfrm>
            <a:off x="3492744" y="5930270"/>
            <a:ext cx="243791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Leia - </a:t>
            </a:r>
            <a:r>
              <a:rPr i="1"/>
              <a:t>Translate</a:t>
            </a:r>
            <a:r>
              <a:t> branch</a:t>
            </a:r>
          </a:p>
        </p:txBody>
      </p:sp>
      <p:sp>
        <p:nvSpPr>
          <p:cNvPr id="110" name="Shape 317"/>
          <p:cNvSpPr txBox="1"/>
          <p:nvPr/>
        </p:nvSpPr>
        <p:spPr>
          <a:xfrm>
            <a:off x="881342" y="5930270"/>
            <a:ext cx="2028473" cy="33837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700">
                <a:latin typeface="Arial"/>
                <a:ea typeface="Arial"/>
                <a:cs typeface="Arial"/>
                <a:sym typeface="Arial"/>
              </a:defRPr>
            </a:pPr>
            <a:r>
              <a:t>Yoda - </a:t>
            </a:r>
            <a:r>
              <a:rPr i="1"/>
              <a:t>Maps</a:t>
            </a:r>
            <a:r>
              <a:t> branch</a:t>
            </a:r>
          </a:p>
        </p:txBody>
      </p:sp>
      <p:sp>
        <p:nvSpPr>
          <p:cNvPr id="111"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2" name="Shape 320"/>
          <p:cNvSpPr/>
          <p:nvPr/>
        </p:nvSpPr>
        <p:spPr>
          <a:xfrm flipH="1">
            <a:off x="2537403" y="3073867"/>
            <a:ext cx="1670182" cy="95671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113" name="Shape 321"/>
          <p:cNvSpPr/>
          <p:nvPr/>
        </p:nvSpPr>
        <p:spPr>
          <a:xfrm>
            <a:off x="4570031" y="3062845"/>
            <a:ext cx="5" cy="91922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114" name="Shape 322"/>
          <p:cNvSpPr txBox="1"/>
          <p:nvPr/>
        </p:nvSpPr>
        <p:spPr>
          <a:xfrm>
            <a:off x="3873424" y="2621495"/>
            <a:ext cx="166616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Feature branch</a:t>
            </a:r>
          </a:p>
        </p:txBody>
      </p:sp>
      <p:sp>
        <p:nvSpPr>
          <p:cNvPr id="115" name="Shape 323"/>
          <p:cNvSpPr txBox="1"/>
          <p:nvPr/>
        </p:nvSpPr>
        <p:spPr>
          <a:xfrm>
            <a:off x="3935040" y="694554"/>
            <a:ext cx="155331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Master Branch</a:t>
            </a:r>
          </a:p>
        </p:txBody>
      </p:sp>
      <p:sp>
        <p:nvSpPr>
          <p:cNvPr id="116" name="Shape 325"/>
          <p:cNvSpPr txBox="1"/>
          <p:nvPr/>
        </p:nvSpPr>
        <p:spPr>
          <a:xfrm>
            <a:off x="6513585" y="5917986"/>
            <a:ext cx="2111642"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Han - </a:t>
            </a:r>
            <a:r>
              <a:rPr i="1"/>
              <a:t>Styles </a:t>
            </a:r>
            <a:r>
              <a:t>branch</a:t>
            </a:r>
          </a:p>
        </p:txBody>
      </p:sp>
      <p:sp>
        <p:nvSpPr>
          <p:cNvPr id="117" name="Shape 326"/>
          <p:cNvSpPr/>
          <p:nvPr/>
        </p:nvSpPr>
        <p:spPr>
          <a:xfrm>
            <a:off x="5295898" y="3132376"/>
            <a:ext cx="1285992" cy="909055"/>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118" name="Shape 327"/>
          <p:cNvSpPr txBox="1"/>
          <p:nvPr/>
        </p:nvSpPr>
        <p:spPr>
          <a:xfrm>
            <a:off x="6144381" y="1718679"/>
            <a:ext cx="263469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vl1pPr>
          </a:lstStyle>
          <a:p>
            <a:pPr/>
            <a:r>
              <a:t>‘Branch’ = personal copy</a:t>
            </a:r>
          </a:p>
        </p:txBody>
      </p:sp>
      <p:sp>
        <p:nvSpPr>
          <p:cNvPr id="119" name="Let’s say Yoda, Leia, and Han are all working on different branches for Google."/>
          <p:cNvSpPr txBox="1"/>
          <p:nvPr/>
        </p:nvSpPr>
        <p:spPr>
          <a:xfrm>
            <a:off x="359740" y="1092570"/>
            <a:ext cx="3071680" cy="16103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2200"/>
            </a:lvl1pPr>
          </a:lstStyle>
          <a:p>
            <a:pPr/>
            <a:r>
              <a:t>Let’s say Yoda, Leia, and Han are all working on different branches for Google.</a:t>
            </a:r>
          </a:p>
        </p:txBody>
      </p:sp>
      <p:pic>
        <p:nvPicPr>
          <p:cNvPr id="120" name="mapsicon.png" descr="mapsicon.png"/>
          <p:cNvPicPr>
            <a:picLocks noChangeAspect="1"/>
          </p:cNvPicPr>
          <p:nvPr/>
        </p:nvPicPr>
        <p:blipFill>
          <a:blip r:embed="rId2">
            <a:extLst/>
          </a:blip>
          <a:stretch>
            <a:fillRect/>
          </a:stretch>
        </p:blipFill>
        <p:spPr>
          <a:xfrm>
            <a:off x="1062499" y="4147341"/>
            <a:ext cx="1666164" cy="1666165"/>
          </a:xfrm>
          <a:prstGeom prst="rect">
            <a:avLst/>
          </a:prstGeom>
          <a:ln w="12700">
            <a:miter lim="400000"/>
          </a:ln>
        </p:spPr>
      </p:pic>
      <p:pic>
        <p:nvPicPr>
          <p:cNvPr id="121" name="material.png" descr="material.png"/>
          <p:cNvPicPr>
            <a:picLocks noChangeAspect="1"/>
          </p:cNvPicPr>
          <p:nvPr/>
        </p:nvPicPr>
        <p:blipFill>
          <a:blip r:embed="rId3">
            <a:extLst/>
          </a:blip>
          <a:stretch>
            <a:fillRect/>
          </a:stretch>
        </p:blipFill>
        <p:spPr>
          <a:xfrm>
            <a:off x="6628648" y="4147341"/>
            <a:ext cx="1666165" cy="1666165"/>
          </a:xfrm>
          <a:prstGeom prst="rect">
            <a:avLst/>
          </a:prstGeom>
          <a:ln w="12700">
            <a:miter lim="400000"/>
          </a:ln>
        </p:spPr>
      </p:pic>
      <p:pic>
        <p:nvPicPr>
          <p:cNvPr id="122" name="Google_Translate_logo.svg.png" descr="Google_Translate_logo.svg.png"/>
          <p:cNvPicPr>
            <a:picLocks noChangeAspect="1"/>
          </p:cNvPicPr>
          <p:nvPr/>
        </p:nvPicPr>
        <p:blipFill>
          <a:blip r:embed="rId4">
            <a:extLst/>
          </a:blip>
          <a:stretch>
            <a:fillRect/>
          </a:stretch>
        </p:blipFill>
        <p:spPr>
          <a:xfrm>
            <a:off x="3746748" y="4147341"/>
            <a:ext cx="1666165" cy="166616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The Group Project"/>
          <p:cNvSpPr txBox="1"/>
          <p:nvPr>
            <p:ph type="title"/>
          </p:nvPr>
        </p:nvSpPr>
        <p:spPr>
          <a:xfrm>
            <a:off x="304800" y="-2"/>
            <a:ext cx="5470527" cy="653858"/>
          </a:xfrm>
          <a:prstGeom prst="rect">
            <a:avLst/>
          </a:prstGeom>
        </p:spPr>
        <p:txBody>
          <a:bodyPr/>
          <a:lstStyle/>
          <a:p>
            <a:pPr/>
            <a:r>
              <a:t>The Group Project</a:t>
            </a:r>
          </a:p>
        </p:txBody>
      </p:sp>
      <p:sp>
        <p:nvSpPr>
          <p:cNvPr id="125" name="If Leia, Yoda, and Han are all working on different parts, they can work separately without affecting each other’s code.…"/>
          <p:cNvSpPr txBox="1"/>
          <p:nvPr/>
        </p:nvSpPr>
        <p:spPr>
          <a:xfrm>
            <a:off x="1242184" y="1002030"/>
            <a:ext cx="6659632" cy="3304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00526" indent="-200526">
              <a:buSzPct val="100000"/>
              <a:buChar char="•"/>
              <a:defRPr sz="2000"/>
            </a:pPr>
            <a:r>
              <a:t>If Leia, Yoda, and Han are all working on different branches, they can work separately without affecting each other’s code.</a:t>
            </a:r>
          </a:p>
          <a:p>
            <a:pPr>
              <a:defRPr sz="2000"/>
            </a:pPr>
          </a:p>
          <a:p>
            <a:pPr marL="200526" indent="-200526">
              <a:buSzPct val="100000"/>
              <a:buChar char="•"/>
              <a:defRPr sz="2000"/>
            </a:pPr>
            <a:r>
              <a:t>If Yoda added a Maps feature and Leia wants to use this new feature in his code, all Leia has to do is merge in the new version of Yoda’s branch into her own branch and keep coding!</a:t>
            </a:r>
            <a:br/>
            <a:r>
              <a:t>(This is </a:t>
            </a:r>
            <a:r>
              <a:rPr i="1"/>
              <a:t>much</a:t>
            </a:r>
            <a:r>
              <a:t> better than the alternative of copy and pasting files)</a:t>
            </a:r>
          </a:p>
        </p:txBody>
      </p:sp>
      <p:pic>
        <p:nvPicPr>
          <p:cNvPr id="126" name="yoda.png" descr="yoda.png"/>
          <p:cNvPicPr>
            <a:picLocks noChangeAspect="1"/>
          </p:cNvPicPr>
          <p:nvPr/>
        </p:nvPicPr>
        <p:blipFill>
          <a:blip r:embed="rId2">
            <a:extLst/>
          </a:blip>
          <a:stretch>
            <a:fillRect/>
          </a:stretch>
        </p:blipFill>
        <p:spPr>
          <a:xfrm>
            <a:off x="1756886" y="4552434"/>
            <a:ext cx="2566352" cy="1520310"/>
          </a:xfrm>
          <a:prstGeom prst="rect">
            <a:avLst/>
          </a:prstGeom>
          <a:ln w="12700">
            <a:miter lim="400000"/>
          </a:ln>
        </p:spPr>
      </p:pic>
      <p:grpSp>
        <p:nvGrpSpPr>
          <p:cNvPr id="129" name="Rounded Rectangular Callout 1"/>
          <p:cNvGrpSpPr/>
          <p:nvPr/>
        </p:nvGrpSpPr>
        <p:grpSpPr>
          <a:xfrm>
            <a:off x="3682907" y="4743329"/>
            <a:ext cx="3839429" cy="1138523"/>
            <a:chOff x="0" y="0"/>
            <a:chExt cx="3839428" cy="1138521"/>
          </a:xfrm>
        </p:grpSpPr>
        <p:sp>
          <p:nvSpPr>
            <p:cNvPr id="127" name="Shape"/>
            <p:cNvSpPr/>
            <p:nvPr/>
          </p:nvSpPr>
          <p:spPr>
            <a:xfrm>
              <a:off x="-1" y="0"/>
              <a:ext cx="3839429" cy="11385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28" name="Always pass on what you have learned."/>
            <p:cNvSpPr txBox="1"/>
            <p:nvPr/>
          </p:nvSpPr>
          <p:spPr>
            <a:xfrm>
              <a:off x="1143988" y="256841"/>
              <a:ext cx="2649997"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b="1"/>
              </a:lvl1pPr>
            </a:lstStyle>
            <a:p>
              <a:pPr/>
              <a:r>
                <a:t>Always pass on what you have learned.</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pasted-image.png" descr="pasted-image.png"/>
          <p:cNvPicPr>
            <a:picLocks noChangeAspect="1"/>
          </p:cNvPicPr>
          <p:nvPr/>
        </p:nvPicPr>
        <p:blipFill>
          <a:blip r:embed="rId2">
            <a:extLst/>
          </a:blip>
          <a:stretch>
            <a:fillRect/>
          </a:stretch>
        </p:blipFill>
        <p:spPr>
          <a:xfrm>
            <a:off x="470456" y="3847455"/>
            <a:ext cx="3360820" cy="2035983"/>
          </a:xfrm>
          <a:prstGeom prst="rect">
            <a:avLst/>
          </a:prstGeom>
          <a:ln w="12700">
            <a:miter lim="400000"/>
          </a:ln>
        </p:spPr>
      </p:pic>
      <p:sp>
        <p:nvSpPr>
          <p:cNvPr id="132" name="The Group Project"/>
          <p:cNvSpPr txBox="1"/>
          <p:nvPr>
            <p:ph type="title"/>
          </p:nvPr>
        </p:nvSpPr>
        <p:spPr>
          <a:xfrm>
            <a:off x="304800" y="-2"/>
            <a:ext cx="5470527" cy="653858"/>
          </a:xfrm>
          <a:prstGeom prst="rect">
            <a:avLst/>
          </a:prstGeom>
        </p:spPr>
        <p:txBody>
          <a:bodyPr/>
          <a:lstStyle/>
          <a:p>
            <a:pPr/>
            <a:r>
              <a:t>The Group Project</a:t>
            </a:r>
          </a:p>
        </p:txBody>
      </p:sp>
      <p:sp>
        <p:nvSpPr>
          <p:cNvPr id="133" name="If they collaborate and Han made changes that breaks everyone’s code, Git makes it easy to revert or “rollback” the bad code."/>
          <p:cNvSpPr txBox="1"/>
          <p:nvPr/>
        </p:nvSpPr>
        <p:spPr>
          <a:xfrm>
            <a:off x="80893" y="1115310"/>
            <a:ext cx="8982213" cy="155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00526" indent="-200526">
              <a:buSzPct val="100000"/>
              <a:buChar char="•"/>
              <a:defRPr sz="2000"/>
            </a:pPr>
            <a:r>
              <a:t>Let’s say Han was working on a site-wide change in styling, but one of his changes had unintended consequences on a page Leia was working on.</a:t>
            </a:r>
          </a:p>
          <a:p>
            <a:pPr>
              <a:defRPr sz="2000"/>
            </a:pPr>
          </a:p>
          <a:p>
            <a:pPr marL="200526" indent="-200526">
              <a:buSzPct val="100000"/>
              <a:buChar char="•"/>
              <a:defRPr sz="2000"/>
            </a:pPr>
            <a:r>
              <a:t>Instead of having to debug the problem while users stare at a broken page, Git makes it easy to instantly revert or “rollback” the mistake.</a:t>
            </a:r>
          </a:p>
        </p:txBody>
      </p:sp>
      <p:sp>
        <p:nvSpPr>
          <p:cNvPr id="134" name="Arrow 3"/>
          <p:cNvSpPr/>
          <p:nvPr/>
        </p:nvSpPr>
        <p:spPr>
          <a:xfrm>
            <a:off x="4129247" y="4030245"/>
            <a:ext cx="1343846" cy="1186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35" name="New Broken Version"/>
          <p:cNvSpPr txBox="1"/>
          <p:nvPr/>
        </p:nvSpPr>
        <p:spPr>
          <a:xfrm>
            <a:off x="1007101" y="3234636"/>
            <a:ext cx="2249160"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New Broken Version</a:t>
            </a:r>
          </a:p>
        </p:txBody>
      </p:sp>
      <p:sp>
        <p:nvSpPr>
          <p:cNvPr id="136" name="Old Working Version"/>
          <p:cNvSpPr txBox="1"/>
          <p:nvPr/>
        </p:nvSpPr>
        <p:spPr>
          <a:xfrm>
            <a:off x="6302285" y="3234636"/>
            <a:ext cx="226032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Old Working Version</a:t>
            </a:r>
          </a:p>
        </p:txBody>
      </p:sp>
      <p:sp>
        <p:nvSpPr>
          <p:cNvPr id="137" name="Revert"/>
          <p:cNvSpPr txBox="1"/>
          <p:nvPr/>
        </p:nvSpPr>
        <p:spPr>
          <a:xfrm>
            <a:off x="4416816" y="5355209"/>
            <a:ext cx="81538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Revert</a:t>
            </a:r>
          </a:p>
        </p:txBody>
      </p:sp>
      <p:sp>
        <p:nvSpPr>
          <p:cNvPr id="138" name="Line"/>
          <p:cNvSpPr/>
          <p:nvPr/>
        </p:nvSpPr>
        <p:spPr>
          <a:xfrm flipV="1">
            <a:off x="396504" y="4026526"/>
            <a:ext cx="3508726" cy="1813801"/>
          </a:xfrm>
          <a:prstGeom prst="line">
            <a:avLst/>
          </a:prstGeom>
          <a:ln w="25400">
            <a:solidFill>
              <a:srgbClr val="B80D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39" name="Line"/>
          <p:cNvSpPr/>
          <p:nvPr/>
        </p:nvSpPr>
        <p:spPr>
          <a:xfrm>
            <a:off x="383919" y="4030047"/>
            <a:ext cx="3495528" cy="1806758"/>
          </a:xfrm>
          <a:prstGeom prst="line">
            <a:avLst/>
          </a:prstGeom>
          <a:ln w="25400">
            <a:solidFill>
              <a:srgbClr val="B80D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140" name="Screen Shot 2019-03-06 at 12.45.17 PM.png" descr="Screen Shot 2019-03-06 at 12.45.17 PM.png"/>
          <p:cNvPicPr>
            <a:picLocks noChangeAspect="1"/>
          </p:cNvPicPr>
          <p:nvPr/>
        </p:nvPicPr>
        <p:blipFill>
          <a:blip r:embed="rId3">
            <a:extLst/>
          </a:blip>
          <a:stretch>
            <a:fillRect/>
          </a:stretch>
        </p:blipFill>
        <p:spPr>
          <a:xfrm>
            <a:off x="5935105" y="3879319"/>
            <a:ext cx="2994683" cy="197225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451"/>
          <p:cNvSpPr txBox="1"/>
          <p:nvPr>
            <p:ph type="title"/>
          </p:nvPr>
        </p:nvSpPr>
        <p:spPr>
          <a:xfrm>
            <a:off x="304797" y="-3"/>
            <a:ext cx="5470532" cy="653860"/>
          </a:xfrm>
          <a:prstGeom prst="rect">
            <a:avLst/>
          </a:prstGeom>
        </p:spPr>
        <p:txBody>
          <a:bodyPr/>
          <a:lstStyle/>
          <a:p>
            <a:pPr/>
            <a:r>
              <a:t>The Group Project</a:t>
            </a:r>
          </a:p>
        </p:txBody>
      </p:sp>
      <p:sp>
        <p:nvSpPr>
          <p:cNvPr id="143" name="Shape 454"/>
          <p:cNvSpPr txBox="1"/>
          <p:nvPr/>
        </p:nvSpPr>
        <p:spPr>
          <a:xfrm>
            <a:off x="1357009" y="2757388"/>
            <a:ext cx="6558644" cy="10822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468"/>
          <p:cNvSpPr txBox="1"/>
          <p:nvPr>
            <p:ph type="title"/>
          </p:nvPr>
        </p:nvSpPr>
        <p:spPr>
          <a:xfrm>
            <a:off x="304797" y="-3"/>
            <a:ext cx="5470532" cy="653860"/>
          </a:xfrm>
          <a:prstGeom prst="rect">
            <a:avLst/>
          </a:prstGeom>
        </p:spPr>
        <p:txBody>
          <a:bodyPr/>
          <a:lstStyle/>
          <a:p>
            <a:pPr/>
            <a:r>
              <a:t>Quick Activity!</a:t>
            </a:r>
          </a:p>
        </p:txBody>
      </p:sp>
      <p:sp>
        <p:nvSpPr>
          <p:cNvPr id="146" name="Shape 469"/>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7" name="Shape 470"/>
          <p:cNvSpPr txBox="1"/>
          <p:nvPr/>
        </p:nvSpPr>
        <p:spPr>
          <a:xfrm>
            <a:off x="304800" y="914397"/>
            <a:ext cx="8686800" cy="21278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u="sng">
                <a:latin typeface="Arial"/>
                <a:ea typeface="Arial"/>
                <a:cs typeface="Arial"/>
                <a:sym typeface="Arial"/>
              </a:defRPr>
            </a:pPr>
            <a:r>
              <a:t>Turn to your neighbor, and have one of you explain to the other:</a:t>
            </a:r>
          </a:p>
          <a:p>
            <a:pPr>
              <a:defRPr b="1" sz="2000" u="sng">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The concept of version control.</a:t>
            </a:r>
          </a:p>
          <a:p>
            <a:pPr>
              <a:defRPr b="1" sz="2000">
                <a:latin typeface="Arial"/>
                <a:ea typeface="Arial"/>
                <a:cs typeface="Arial"/>
                <a:sym typeface="Arial"/>
              </a:defRPr>
            </a:pPr>
          </a:p>
          <a:p>
            <a:pPr>
              <a:defRPr b="1" sz="2000" u="sng">
                <a:latin typeface="Arial"/>
                <a:ea typeface="Arial"/>
                <a:cs typeface="Arial"/>
                <a:sym typeface="Arial"/>
              </a:defRPr>
            </a:pPr>
            <a:r>
              <a:t>Then the other should explain:</a:t>
            </a:r>
          </a:p>
          <a:p>
            <a:pPr>
              <a:defRPr b="1" sz="2000">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Two of the key advantages to using a version control system. </a:t>
            </a:r>
          </a:p>
        </p:txBody>
      </p:sp>
      <p:sp>
        <p:nvSpPr>
          <p:cNvPr id="148" name="Shape 471"/>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473"/>
          <p:cNvSpPr txBox="1"/>
          <p:nvPr>
            <p:ph type="title"/>
          </p:nvPr>
        </p:nvSpPr>
        <p:spPr>
          <a:xfrm>
            <a:off x="304797" y="-3"/>
            <a:ext cx="5470532" cy="653860"/>
          </a:xfrm>
          <a:prstGeom prst="rect">
            <a:avLst/>
          </a:prstGeom>
        </p:spPr>
        <p:txBody>
          <a:bodyPr/>
          <a:lstStyle/>
          <a:p>
            <a:pPr/>
            <a:r>
              <a:t>So… What’s this GitHub?</a:t>
            </a:r>
          </a:p>
        </p:txBody>
      </p:sp>
      <p:sp>
        <p:nvSpPr>
          <p:cNvPr id="151"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p>
        </p:txBody>
      </p:sp>
      <p:sp>
        <p:nvSpPr>
          <p:cNvPr id="152" name="Shape 475"/>
          <p:cNvSpPr txBox="1"/>
          <p:nvPr/>
        </p:nvSpPr>
        <p:spPr>
          <a:xfrm>
            <a:off x="266698" y="1297053"/>
            <a:ext cx="8610604" cy="25706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153" name="image4.jpeg" descr="image4.jpeg"/>
          <p:cNvPicPr>
            <a:picLocks noChangeAspect="1"/>
          </p:cNvPicPr>
          <p:nvPr/>
        </p:nvPicPr>
        <p:blipFill>
          <a:blip r:embed="rId2">
            <a:extLst/>
          </a:blip>
          <a:srcRect l="0" t="15119" r="0" b="16088"/>
          <a:stretch>
            <a:fillRect/>
          </a:stretch>
        </p:blipFill>
        <p:spPr>
          <a:xfrm>
            <a:off x="2209800" y="4174175"/>
            <a:ext cx="5301771" cy="2133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218"/>
          <p:cNvSpPr txBox="1"/>
          <p:nvPr>
            <p:ph type="title"/>
          </p:nvPr>
        </p:nvSpPr>
        <p:spPr>
          <a:xfrm>
            <a:off x="304797" y="-3"/>
            <a:ext cx="5470532" cy="653860"/>
          </a:xfrm>
          <a:prstGeom prst="rect">
            <a:avLst/>
          </a:prstGeom>
        </p:spPr>
        <p:txBody>
          <a:bodyPr/>
          <a:lstStyle/>
          <a:p>
            <a:pPr/>
            <a:r>
              <a:t>It’s Okay! </a:t>
            </a:r>
          </a:p>
        </p:txBody>
      </p:sp>
      <p:pic>
        <p:nvPicPr>
          <p:cNvPr id="54" name="Picture 1" descr="Picture 1"/>
          <p:cNvPicPr>
            <a:picLocks noChangeAspect="1"/>
          </p:cNvPicPr>
          <p:nvPr/>
        </p:nvPicPr>
        <p:blipFill>
          <a:blip r:embed="rId2">
            <a:extLst/>
          </a:blip>
          <a:stretch>
            <a:fillRect/>
          </a:stretch>
        </p:blipFill>
        <p:spPr>
          <a:xfrm>
            <a:off x="382621" y="789697"/>
            <a:ext cx="8289454" cy="5537226"/>
          </a:xfrm>
          <a:prstGeom prst="rect">
            <a:avLst/>
          </a:prstGeom>
          <a:ln w="12700">
            <a:miter lim="400000"/>
          </a:ln>
        </p:spPr>
      </p:pic>
      <p:sp>
        <p:nvSpPr>
          <p:cNvPr id="55" name="TextBox 2"/>
          <p:cNvSpPr txBox="1"/>
          <p:nvPr/>
        </p:nvSpPr>
        <p:spPr>
          <a:xfrm>
            <a:off x="7297573" y="6080704"/>
            <a:ext cx="1374503"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defRPr>
            </a:lvl1pPr>
          </a:lstStyle>
          <a:p>
            <a:pPr/>
            <a:r>
              <a:t>Flickr: welcometolearn</a:t>
            </a:r>
          </a:p>
        </p:txBody>
      </p:sp>
      <p:grpSp>
        <p:nvGrpSpPr>
          <p:cNvPr id="62" name="Cloud Callout 3"/>
          <p:cNvGrpSpPr/>
          <p:nvPr/>
        </p:nvGrpSpPr>
        <p:grpSpPr>
          <a:xfrm>
            <a:off x="603548" y="1161815"/>
            <a:ext cx="2736076" cy="1160211"/>
            <a:chOff x="-97" y="-11"/>
            <a:chExt cx="2736074" cy="1160210"/>
          </a:xfrm>
        </p:grpSpPr>
        <p:sp>
          <p:nvSpPr>
            <p:cNvPr id="56" name="Shape"/>
            <p:cNvSpPr/>
            <p:nvPr/>
          </p:nvSpPr>
          <p:spPr>
            <a:xfrm flipH="1">
              <a:off x="-98" y="-12"/>
              <a:ext cx="2438479" cy="985822"/>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57" name="Circle"/>
            <p:cNvSpPr/>
            <p:nvPr/>
          </p:nvSpPr>
          <p:spPr>
            <a:xfrm flipH="1">
              <a:off x="2170951" y="853858"/>
              <a:ext cx="163983" cy="163983"/>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58" name="Circle"/>
            <p:cNvSpPr/>
            <p:nvPr/>
          </p:nvSpPr>
          <p:spPr>
            <a:xfrm flipH="1">
              <a:off x="2451217" y="990542"/>
              <a:ext cx="109323" cy="109323"/>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59" name="Circle"/>
            <p:cNvSpPr/>
            <p:nvPr/>
          </p:nvSpPr>
          <p:spPr>
            <a:xfrm flipH="1">
              <a:off x="2681313" y="1105534"/>
              <a:ext cx="54665" cy="54665"/>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60" name="Shape"/>
            <p:cNvSpPr/>
            <p:nvPr/>
          </p:nvSpPr>
          <p:spPr>
            <a:xfrm flipH="1">
              <a:off x="80290" y="50135"/>
              <a:ext cx="2234379" cy="836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chemeClr val="accent1"/>
              </a:solidFill>
              <a:prstDash val="solid"/>
              <a:round/>
            </a:ln>
            <a:effectLst/>
          </p:spPr>
          <p:txBody>
            <a:bodyPr wrap="square" lIns="45718" tIns="45718" rIns="45718" bIns="45718" numCol="1" anchor="ctr">
              <a:noAutofit/>
            </a:bodyPr>
            <a:lstStyle/>
            <a:p>
              <a:pPr/>
            </a:p>
          </p:txBody>
        </p:sp>
        <p:sp>
          <p:nvSpPr>
            <p:cNvPr id="61" name="How do I do this again?"/>
            <p:cNvSpPr txBox="1"/>
            <p:nvPr/>
          </p:nvSpPr>
          <p:spPr>
            <a:xfrm>
              <a:off x="510050" y="153550"/>
              <a:ext cx="1590747"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r>
                <a:t>How do I do this again?</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o… What’s this GitHub?"/>
          <p:cNvSpPr txBox="1"/>
          <p:nvPr>
            <p:ph type="title"/>
          </p:nvPr>
        </p:nvSpPr>
        <p:spPr>
          <a:xfrm>
            <a:off x="304800" y="-2"/>
            <a:ext cx="5470527" cy="653858"/>
          </a:xfrm>
          <a:prstGeom prst="rect">
            <a:avLst/>
          </a:prstGeom>
        </p:spPr>
        <p:txBody>
          <a:bodyPr/>
          <a:lstStyle/>
          <a:p>
            <a:pPr/>
            <a:r>
              <a:t>So… What’s this GitHub?</a:t>
            </a:r>
          </a:p>
        </p:txBody>
      </p:sp>
      <p:sp>
        <p:nvSpPr>
          <p:cNvPr id="156"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p>
        </p:txBody>
      </p:sp>
      <p:sp>
        <p:nvSpPr>
          <p:cNvPr id="157" name="Shape 475"/>
          <p:cNvSpPr txBox="1"/>
          <p:nvPr/>
        </p:nvSpPr>
        <p:spPr>
          <a:xfrm>
            <a:off x="266698" y="1494601"/>
            <a:ext cx="8610604" cy="18594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also serves as a social network for developers and their code.</a:t>
            </a:r>
          </a:p>
          <a:p>
            <a:pP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freely</a:t>
            </a:r>
            <a:r>
              <a:t> contribute to open source projects and discuss issues/features.</a:t>
            </a:r>
          </a:p>
        </p:txBody>
      </p:sp>
      <p:pic>
        <p:nvPicPr>
          <p:cNvPr id="158" name="image4.jpeg" descr="image4.jpeg"/>
          <p:cNvPicPr>
            <a:picLocks noChangeAspect="1"/>
          </p:cNvPicPr>
          <p:nvPr/>
        </p:nvPicPr>
        <p:blipFill>
          <a:blip r:embed="rId2">
            <a:extLst/>
          </a:blip>
          <a:srcRect l="0" t="15119" r="0" b="16088"/>
          <a:stretch>
            <a:fillRect/>
          </a:stretch>
        </p:blipFill>
        <p:spPr>
          <a:xfrm>
            <a:off x="2209800" y="4174173"/>
            <a:ext cx="5301771" cy="21336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o… What’s this GitHub?"/>
          <p:cNvSpPr txBox="1"/>
          <p:nvPr>
            <p:ph type="title"/>
          </p:nvPr>
        </p:nvSpPr>
        <p:spPr>
          <a:xfrm>
            <a:off x="304800" y="-1"/>
            <a:ext cx="5470527" cy="653856"/>
          </a:xfrm>
          <a:prstGeom prst="rect">
            <a:avLst/>
          </a:prstGeom>
        </p:spPr>
        <p:txBody>
          <a:bodyPr/>
          <a:lstStyle/>
          <a:p>
            <a:pPr/>
            <a:r>
              <a:t>So… What’s this GitHub?</a:t>
            </a:r>
          </a:p>
        </p:txBody>
      </p:sp>
      <p:sp>
        <p:nvSpPr>
          <p:cNvPr id="161" name="GitHub is a great way to showcase your work."/>
          <p:cNvSpPr txBox="1"/>
          <p:nvPr/>
        </p:nvSpPr>
        <p:spPr>
          <a:xfrm>
            <a:off x="268780" y="905558"/>
            <a:ext cx="5542565" cy="3752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85750" indent="-285750">
              <a:buSzPct val="100000"/>
              <a:buFont typeface="Arial"/>
              <a:buChar char="•"/>
              <a:defRPr sz="2000">
                <a:latin typeface="Arial"/>
                <a:ea typeface="Arial"/>
                <a:cs typeface="Arial"/>
                <a:sym typeface="Arial"/>
              </a:defRPr>
            </a:lvl1pPr>
          </a:lstStyle>
          <a:p>
            <a:pPr/>
            <a:r>
              <a:t>GitHub is a great way to showcase your work.</a:t>
            </a:r>
          </a:p>
        </p:txBody>
      </p:sp>
      <p:pic>
        <p:nvPicPr>
          <p:cNvPr id="162" name="pasted-image.png" descr="pasted-image.png"/>
          <p:cNvPicPr>
            <a:picLocks noChangeAspect="1"/>
          </p:cNvPicPr>
          <p:nvPr/>
        </p:nvPicPr>
        <p:blipFill>
          <a:blip r:embed="rId2">
            <a:extLst/>
          </a:blip>
          <a:stretch>
            <a:fillRect/>
          </a:stretch>
        </p:blipFill>
        <p:spPr>
          <a:xfrm>
            <a:off x="1970629" y="1532490"/>
            <a:ext cx="4837071" cy="3035026"/>
          </a:xfrm>
          <a:prstGeom prst="rect">
            <a:avLst/>
          </a:prstGeom>
          <a:ln w="12700">
            <a:miter lim="400000"/>
          </a:ln>
        </p:spPr>
      </p:pic>
      <p:sp>
        <p:nvSpPr>
          <p:cNvPr id="163" name="Hiring managers check GitHub activity and samples to evaluate candidates.…"/>
          <p:cNvSpPr txBox="1"/>
          <p:nvPr/>
        </p:nvSpPr>
        <p:spPr>
          <a:xfrm>
            <a:off x="242539" y="4775691"/>
            <a:ext cx="7740702" cy="14350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lnSpc>
                <a:spcPct val="120000"/>
              </a:lnSpc>
              <a:buSzPct val="100000"/>
              <a:buChar char="•"/>
              <a:defRPr sz="2000"/>
            </a:pPr>
            <a:r>
              <a:t>Hiring managers check GitHub activity and samples to evaluate candidates. </a:t>
            </a:r>
          </a:p>
          <a:p>
            <a:pPr marL="180472" indent="-180472">
              <a:lnSpc>
                <a:spcPct val="120000"/>
              </a:lnSpc>
              <a:buSzPct val="100000"/>
              <a:buChar char="•"/>
              <a:defRPr sz="2000"/>
            </a:pPr>
            <a:r>
              <a:t>Seeing regular activity shows recruiters that you're continuously learning and developing.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To Sum It Up…"/>
          <p:cNvSpPr txBox="1"/>
          <p:nvPr>
            <p:ph type="title"/>
          </p:nvPr>
        </p:nvSpPr>
        <p:spPr>
          <a:xfrm>
            <a:off x="304800" y="-1"/>
            <a:ext cx="5470527" cy="653856"/>
          </a:xfrm>
          <a:prstGeom prst="rect">
            <a:avLst/>
          </a:prstGeom>
        </p:spPr>
        <p:txBody>
          <a:bodyPr/>
          <a:lstStyle/>
          <a:p>
            <a:pPr/>
            <a:r>
              <a:t>To Sum It Up…</a:t>
            </a:r>
          </a:p>
        </p:txBody>
      </p:sp>
      <p:sp>
        <p:nvSpPr>
          <p:cNvPr id="166" name="• Think of GitHub like Dropbox for Git. It serves as a backup for your repository and allows you to share your code with other people.…"/>
          <p:cNvSpPr txBox="1"/>
          <p:nvPr/>
        </p:nvSpPr>
        <p:spPr>
          <a:xfrm>
            <a:off x="263204" y="1052831"/>
            <a:ext cx="7664893" cy="2491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 Think of GitHub like Dropbox for Git. It serves as a backup for your repository and allows you to share your code with other people.</a:t>
            </a:r>
          </a:p>
          <a:p>
            <a:pPr/>
          </a:p>
          <a:p>
            <a:pPr marL="180472" indent="-180472">
              <a:buSzPct val="100000"/>
              <a:buChar char="•"/>
            </a:pPr>
            <a:r>
              <a:t>One big advantage GitHub has over a tool like DropBox is that there are many builtin tools to help with developers with collaboration.</a:t>
            </a:r>
          </a:p>
          <a:p>
            <a:pPr/>
          </a:p>
          <a:p>
            <a:pPr/>
            <a:r>
              <a:t>• Remember, both Git and GitHub aren’t tied to specific programming languages. For our purposes, we’ve been using code examples, but they could just as easily be image files or PowerPoint presentations.</a:t>
            </a:r>
          </a:p>
        </p:txBody>
      </p:sp>
      <p:pic>
        <p:nvPicPr>
          <p:cNvPr id="167" name="githubIcon.jpeg" descr="githubIcon.jpeg"/>
          <p:cNvPicPr>
            <a:picLocks noChangeAspect="1"/>
          </p:cNvPicPr>
          <p:nvPr/>
        </p:nvPicPr>
        <p:blipFill>
          <a:blip r:embed="rId2">
            <a:extLst/>
          </a:blip>
          <a:stretch>
            <a:fillRect/>
          </a:stretch>
        </p:blipFill>
        <p:spPr>
          <a:xfrm>
            <a:off x="7204423" y="4325701"/>
            <a:ext cx="1312130" cy="1312129"/>
          </a:xfrm>
          <a:prstGeom prst="rect">
            <a:avLst/>
          </a:prstGeom>
          <a:ln w="12700">
            <a:miter lim="400000"/>
          </a:ln>
        </p:spPr>
      </p:pic>
      <p:pic>
        <p:nvPicPr>
          <p:cNvPr id="168" name="dropboxIcon.png" descr="dropboxIcon.png"/>
          <p:cNvPicPr>
            <a:picLocks noChangeAspect="1"/>
          </p:cNvPicPr>
          <p:nvPr/>
        </p:nvPicPr>
        <p:blipFill>
          <a:blip r:embed="rId3">
            <a:extLst/>
          </a:blip>
          <a:stretch>
            <a:fillRect/>
          </a:stretch>
        </p:blipFill>
        <p:spPr>
          <a:xfrm>
            <a:off x="2536377" y="4371626"/>
            <a:ext cx="1312130" cy="1220281"/>
          </a:xfrm>
          <a:prstGeom prst="rect">
            <a:avLst/>
          </a:prstGeom>
          <a:ln w="12700">
            <a:miter lim="400000"/>
          </a:ln>
        </p:spPr>
      </p:pic>
      <p:sp>
        <p:nvSpPr>
          <p:cNvPr id="169" name="Circle"/>
          <p:cNvSpPr/>
          <p:nvPr/>
        </p:nvSpPr>
        <p:spPr>
          <a:xfrm>
            <a:off x="4563576" y="4592897"/>
            <a:ext cx="164111" cy="164109"/>
          </a:xfrm>
          <a:prstGeom prst="ellipse">
            <a:avLst/>
          </a:prstGeom>
          <a:solidFill>
            <a:srgbClr val="404040"/>
          </a:solidFill>
          <a:ln w="12700">
            <a:miter lim="400000"/>
          </a:ln>
        </p:spPr>
        <p:txBody>
          <a:bodyPr lIns="45718" tIns="45718" rIns="45718" bIns="45718" anchor="ctr"/>
          <a:lstStyle/>
          <a:p>
            <a:pPr/>
          </a:p>
        </p:txBody>
      </p:sp>
      <p:sp>
        <p:nvSpPr>
          <p:cNvPr id="170" name="Circle"/>
          <p:cNvSpPr/>
          <p:nvPr/>
        </p:nvSpPr>
        <p:spPr>
          <a:xfrm>
            <a:off x="2055729" y="5202509"/>
            <a:ext cx="164111" cy="164111"/>
          </a:xfrm>
          <a:prstGeom prst="ellipse">
            <a:avLst/>
          </a:prstGeom>
          <a:solidFill>
            <a:srgbClr val="404040"/>
          </a:solidFill>
          <a:ln w="12700">
            <a:miter lim="400000"/>
          </a:ln>
        </p:spPr>
        <p:txBody>
          <a:bodyPr lIns="45718" tIns="45718" rIns="45718" bIns="45718" anchor="ctr"/>
          <a:lstStyle/>
          <a:p>
            <a:pPr/>
          </a:p>
        </p:txBody>
      </p:sp>
      <p:sp>
        <p:nvSpPr>
          <p:cNvPr id="171" name="Circle"/>
          <p:cNvSpPr/>
          <p:nvPr/>
        </p:nvSpPr>
        <p:spPr>
          <a:xfrm>
            <a:off x="2055729" y="4596912"/>
            <a:ext cx="164111" cy="164111"/>
          </a:xfrm>
          <a:prstGeom prst="ellipse">
            <a:avLst/>
          </a:prstGeom>
          <a:solidFill>
            <a:srgbClr val="404040"/>
          </a:solidFill>
          <a:ln w="12700">
            <a:miter lim="400000"/>
          </a:ln>
        </p:spPr>
        <p:txBody>
          <a:bodyPr lIns="45718" tIns="45718" rIns="45718" bIns="45718" anchor="ctr"/>
          <a:lstStyle/>
          <a:p>
            <a:pPr/>
          </a:p>
        </p:txBody>
      </p:sp>
      <p:pic>
        <p:nvPicPr>
          <p:cNvPr id="172" name="gitIcon.png" descr="gitIcon.png"/>
          <p:cNvPicPr>
            <a:picLocks noChangeAspect="1"/>
          </p:cNvPicPr>
          <p:nvPr/>
        </p:nvPicPr>
        <p:blipFill>
          <a:blip r:embed="rId4">
            <a:extLst/>
          </a:blip>
          <a:stretch>
            <a:fillRect/>
          </a:stretch>
        </p:blipFill>
        <p:spPr>
          <a:xfrm>
            <a:off x="5047224" y="4325701"/>
            <a:ext cx="1312130" cy="1312129"/>
          </a:xfrm>
          <a:prstGeom prst="rect">
            <a:avLst/>
          </a:prstGeom>
          <a:ln w="12700">
            <a:miter lim="400000"/>
          </a:ln>
        </p:spPr>
      </p:pic>
      <p:sp>
        <p:nvSpPr>
          <p:cNvPr id="173" name="Circle"/>
          <p:cNvSpPr/>
          <p:nvPr/>
        </p:nvSpPr>
        <p:spPr>
          <a:xfrm>
            <a:off x="4165046" y="5198495"/>
            <a:ext cx="164111" cy="164111"/>
          </a:xfrm>
          <a:prstGeom prst="ellipse">
            <a:avLst/>
          </a:prstGeom>
          <a:solidFill>
            <a:srgbClr val="404040"/>
          </a:solidFill>
          <a:ln w="12700">
            <a:miter lim="400000"/>
          </a:ln>
        </p:spPr>
        <p:txBody>
          <a:bodyPr lIns="45718" tIns="45718" rIns="45718" bIns="45718" anchor="ctr"/>
          <a:lstStyle/>
          <a:p>
            <a:pPr/>
          </a:p>
        </p:txBody>
      </p:sp>
      <p:sp>
        <p:nvSpPr>
          <p:cNvPr id="174" name="Circle"/>
          <p:cNvSpPr/>
          <p:nvPr/>
        </p:nvSpPr>
        <p:spPr>
          <a:xfrm>
            <a:off x="4173663" y="4600928"/>
            <a:ext cx="164109" cy="164111"/>
          </a:xfrm>
          <a:prstGeom prst="ellipse">
            <a:avLst/>
          </a:prstGeom>
          <a:solidFill>
            <a:srgbClr val="404040"/>
          </a:solidFill>
          <a:ln w="12700">
            <a:miter lim="400000"/>
          </a:ln>
        </p:spPr>
        <p:txBody>
          <a:bodyPr lIns="45718" tIns="45718" rIns="45718" bIns="45718" anchor="ctr"/>
          <a:lstStyle/>
          <a:p>
            <a:pPr/>
          </a:p>
        </p:txBody>
      </p:sp>
      <p:sp>
        <p:nvSpPr>
          <p:cNvPr id="175" name="Circle"/>
          <p:cNvSpPr/>
          <p:nvPr/>
        </p:nvSpPr>
        <p:spPr>
          <a:xfrm>
            <a:off x="4563576" y="5206524"/>
            <a:ext cx="164111" cy="164111"/>
          </a:xfrm>
          <a:prstGeom prst="ellipse">
            <a:avLst/>
          </a:prstGeom>
          <a:solidFill>
            <a:srgbClr val="404040"/>
          </a:solidFill>
          <a:ln w="12700">
            <a:miter lim="400000"/>
          </a:ln>
        </p:spPr>
        <p:txBody>
          <a:bodyPr lIns="45718" tIns="45718" rIns="45718" bIns="45718" anchor="ctr"/>
          <a:lstStyle/>
          <a:p>
            <a:pPr/>
          </a:p>
        </p:txBody>
      </p:sp>
      <p:sp>
        <p:nvSpPr>
          <p:cNvPr id="176" name="Circle"/>
          <p:cNvSpPr/>
          <p:nvPr/>
        </p:nvSpPr>
        <p:spPr>
          <a:xfrm>
            <a:off x="6699118" y="5198495"/>
            <a:ext cx="164111" cy="164111"/>
          </a:xfrm>
          <a:prstGeom prst="ellipse">
            <a:avLst/>
          </a:prstGeom>
          <a:solidFill>
            <a:srgbClr val="404040"/>
          </a:solidFill>
          <a:ln w="12700">
            <a:miter lim="400000"/>
          </a:ln>
        </p:spPr>
        <p:txBody>
          <a:bodyPr lIns="45718" tIns="45718" rIns="45718" bIns="45718" anchor="ctr"/>
          <a:lstStyle/>
          <a:p>
            <a:pPr/>
          </a:p>
        </p:txBody>
      </p:sp>
      <p:sp>
        <p:nvSpPr>
          <p:cNvPr id="177" name="Circle"/>
          <p:cNvSpPr/>
          <p:nvPr/>
        </p:nvSpPr>
        <p:spPr>
          <a:xfrm>
            <a:off x="6699118" y="4600928"/>
            <a:ext cx="164111" cy="164111"/>
          </a:xfrm>
          <a:prstGeom prst="ellipse">
            <a:avLst/>
          </a:prstGeom>
          <a:solidFill>
            <a:srgbClr val="404040"/>
          </a:solidFill>
          <a:ln w="12700">
            <a:miter lim="400000"/>
          </a:ln>
        </p:spPr>
        <p:txBody>
          <a:bodyPr lIns="45718" tIns="45718" rIns="45718" bIns="45718" anchor="ctr"/>
          <a:lstStyle/>
          <a:p>
            <a:pPr/>
          </a:p>
        </p:txBody>
      </p:sp>
      <p:pic>
        <p:nvPicPr>
          <p:cNvPr id="178" name="pasted-image.png" descr="pasted-image.png"/>
          <p:cNvPicPr>
            <a:picLocks noChangeAspect="1"/>
          </p:cNvPicPr>
          <p:nvPr/>
        </p:nvPicPr>
        <p:blipFill>
          <a:blip r:embed="rId5">
            <a:extLst/>
          </a:blip>
          <a:stretch>
            <a:fillRect/>
          </a:stretch>
        </p:blipFill>
        <p:spPr>
          <a:xfrm>
            <a:off x="233063" y="4371626"/>
            <a:ext cx="1737975" cy="122028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GitHub Examples"/>
          <p:cNvSpPr txBox="1"/>
          <p:nvPr>
            <p:ph type="title"/>
          </p:nvPr>
        </p:nvSpPr>
        <p:spPr>
          <a:xfrm>
            <a:off x="304800" y="-2"/>
            <a:ext cx="5470527" cy="653858"/>
          </a:xfrm>
          <a:prstGeom prst="rect">
            <a:avLst/>
          </a:prstGeom>
        </p:spPr>
        <p:txBody>
          <a:bodyPr/>
          <a:lstStyle/>
          <a:p>
            <a:pPr/>
            <a:r>
              <a:t>GitHub Examples</a:t>
            </a:r>
          </a:p>
        </p:txBody>
      </p:sp>
      <p:pic>
        <p:nvPicPr>
          <p:cNvPr id="181" name="codecamp-screenshot.png" descr="codecamp-screenshot.png"/>
          <p:cNvPicPr>
            <a:picLocks noChangeAspect="1"/>
          </p:cNvPicPr>
          <p:nvPr/>
        </p:nvPicPr>
        <p:blipFill>
          <a:blip r:embed="rId2">
            <a:extLst/>
          </a:blip>
          <a:stretch>
            <a:fillRect/>
          </a:stretch>
        </p:blipFill>
        <p:spPr>
          <a:xfrm>
            <a:off x="304800" y="872522"/>
            <a:ext cx="5470527" cy="3208597"/>
          </a:xfrm>
          <a:prstGeom prst="rect">
            <a:avLst/>
          </a:prstGeom>
          <a:ln w="12700">
            <a:miter lim="400000"/>
          </a:ln>
        </p:spPr>
      </p:pic>
      <p:pic>
        <p:nvPicPr>
          <p:cNvPr id="182" name="you-dont-know-screenshot.png" descr="you-dont-know-screenshot.png"/>
          <p:cNvPicPr>
            <a:picLocks noChangeAspect="1"/>
          </p:cNvPicPr>
          <p:nvPr/>
        </p:nvPicPr>
        <p:blipFill>
          <a:blip r:embed="rId3">
            <a:extLst/>
          </a:blip>
          <a:stretch>
            <a:fillRect/>
          </a:stretch>
        </p:blipFill>
        <p:spPr>
          <a:xfrm>
            <a:off x="3778260" y="3048430"/>
            <a:ext cx="5244406" cy="3174778"/>
          </a:xfrm>
          <a:prstGeom prst="rect">
            <a:avLst/>
          </a:prstGeom>
          <a:ln w="12700">
            <a:miter lim="400000"/>
          </a:ln>
        </p:spPr>
      </p:pic>
      <p:sp>
        <p:nvSpPr>
          <p:cNvPr id="183" name="Repos…"/>
          <p:cNvSpPr txBox="1"/>
          <p:nvPr/>
        </p:nvSpPr>
        <p:spPr>
          <a:xfrm>
            <a:off x="6957183" y="1637944"/>
            <a:ext cx="1116019"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Repos…</a:t>
            </a:r>
          </a:p>
        </p:txBody>
      </p:sp>
      <p:sp>
        <p:nvSpPr>
          <p:cNvPr id="184" name="Repos everywhere…"/>
          <p:cNvSpPr txBox="1"/>
          <p:nvPr/>
        </p:nvSpPr>
        <p:spPr>
          <a:xfrm>
            <a:off x="696083" y="5026521"/>
            <a:ext cx="2802689"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Repos everywhere…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509"/>
          <p:cNvSpPr txBox="1"/>
          <p:nvPr>
            <p:ph type="title"/>
          </p:nvPr>
        </p:nvSpPr>
        <p:spPr>
          <a:xfrm>
            <a:off x="390606" y="2953542"/>
            <a:ext cx="8229601" cy="871860"/>
          </a:xfrm>
          <a:prstGeom prst="rect">
            <a:avLst/>
          </a:prstGeom>
        </p:spPr>
        <p:txBody>
          <a:bodyPr/>
          <a:lstStyle/>
          <a:p>
            <a:pPr/>
            <a:r>
              <a:t>Get Started with Git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511"/>
          <p:cNvSpPr txBox="1"/>
          <p:nvPr>
            <p:ph type="title"/>
          </p:nvPr>
        </p:nvSpPr>
        <p:spPr>
          <a:xfrm>
            <a:off x="304797" y="-3"/>
            <a:ext cx="5470532" cy="653860"/>
          </a:xfrm>
          <a:prstGeom prst="rect">
            <a:avLst/>
          </a:prstGeom>
        </p:spPr>
        <p:txBody>
          <a:bodyPr/>
          <a:lstStyle/>
          <a:p>
            <a:pPr/>
            <a:r>
              <a:t>Instructor Git Demo!</a:t>
            </a:r>
          </a:p>
        </p:txBody>
      </p:sp>
      <p:pic>
        <p:nvPicPr>
          <p:cNvPr id="189" name="image11.png" descr="image11.png"/>
          <p:cNvPicPr>
            <a:picLocks noChangeAspect="1"/>
          </p:cNvPicPr>
          <p:nvPr/>
        </p:nvPicPr>
        <p:blipFill>
          <a:blip r:embed="rId2">
            <a:extLst/>
          </a:blip>
          <a:stretch>
            <a:fillRect/>
          </a:stretch>
        </p:blipFill>
        <p:spPr>
          <a:xfrm>
            <a:off x="314958" y="823409"/>
            <a:ext cx="8559804" cy="5397054"/>
          </a:xfrm>
          <a:prstGeom prst="rect">
            <a:avLst/>
          </a:prstGeom>
          <a:ln>
            <a:solidFill>
              <a:srgbClr val="DAE3F3"/>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514"/>
          <p:cNvSpPr txBox="1"/>
          <p:nvPr>
            <p:ph type="title"/>
          </p:nvPr>
        </p:nvSpPr>
        <p:spPr>
          <a:xfrm>
            <a:off x="304797" y="-3"/>
            <a:ext cx="5470532" cy="653860"/>
          </a:xfrm>
          <a:prstGeom prst="rect">
            <a:avLst/>
          </a:prstGeom>
        </p:spPr>
        <p:txBody>
          <a:bodyPr/>
          <a:lstStyle/>
          <a:p>
            <a:pPr/>
            <a:r>
              <a:t>Basic Git Commands</a:t>
            </a:r>
          </a:p>
        </p:txBody>
      </p:sp>
      <p:sp>
        <p:nvSpPr>
          <p:cNvPr id="192" name="Shape 515"/>
          <p:cNvSpPr txBox="1"/>
          <p:nvPr/>
        </p:nvSpPr>
        <p:spPr>
          <a:xfrm>
            <a:off x="443344" y="914397"/>
            <a:ext cx="8229601" cy="47407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a:t>
            </a:r>
          </a:p>
          <a:p>
            <a:pPr marL="742950" indent="-514350" defTabSz="685800">
              <a:buSzPct val="100000"/>
              <a:buAutoNum type="arabicPeriod" startAt="1"/>
              <a:defRPr b="1"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a:t>
            </a:r>
          </a:p>
          <a:p>
            <a:pPr marL="742950" indent="-514350" defTabSz="685800">
              <a:buSzPct val="100000"/>
              <a:buAutoNum type="arabicPeriod" startAt="2"/>
              <a:defRPr b="1"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a:t>
            </a:r>
          </a:p>
          <a:p>
            <a:pPr marL="742950" indent="-514350" defTabSz="685800">
              <a:buSzPct val="100000"/>
              <a:buAutoNum type="arabicPeriod" startAt="3"/>
              <a:defRPr b="1"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p>
          <a:p>
            <a:pPr marL="742950" indent="-514350" defTabSz="685800">
              <a:buSzPct val="100000"/>
              <a:buAutoNum type="arabicPeriod" startAt="4"/>
              <a:defRPr b="1"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a:t>
            </a:r>
          </a:p>
          <a:p>
            <a:pPr marL="742950" indent="-514350" defTabSz="685800">
              <a:buSzPct val="100000"/>
              <a:buAutoNum type="arabicPeriod" startAt="5"/>
              <a:defRPr b="1"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517"/>
          <p:cNvSpPr txBox="1"/>
          <p:nvPr>
            <p:ph type="title"/>
          </p:nvPr>
        </p:nvSpPr>
        <p:spPr>
          <a:xfrm>
            <a:off x="304797" y="-3"/>
            <a:ext cx="5470532" cy="653860"/>
          </a:xfrm>
          <a:prstGeom prst="rect">
            <a:avLst/>
          </a:prstGeom>
        </p:spPr>
        <p:txBody>
          <a:bodyPr/>
          <a:lstStyle/>
          <a:p>
            <a:pPr/>
            <a:r>
              <a:t>Basic Git Commands</a:t>
            </a:r>
          </a:p>
        </p:txBody>
      </p:sp>
      <p:sp>
        <p:nvSpPr>
          <p:cNvPr id="195" name="Shape 518"/>
          <p:cNvSpPr txBox="1"/>
          <p:nvPr/>
        </p:nvSpPr>
        <p:spPr>
          <a:xfrm>
            <a:off x="443344" y="914397"/>
            <a:ext cx="8229601" cy="5351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 </a:t>
            </a:r>
            <a:r>
              <a:rPr b="0"/>
              <a:t>– copies an entire repo, while establishing a connection between a local and remote repo.</a:t>
            </a:r>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 </a:t>
            </a:r>
            <a:r>
              <a:rPr b="0"/>
              <a:t>– tells git to track one or more files.</a:t>
            </a:r>
          </a:p>
          <a:p>
            <a:pPr marL="742950" indent="-514350" defTabSz="685800">
              <a:buSzPct val="100000"/>
              <a:buAutoNum type="arabicPeriod" startAt="2"/>
              <a:defRPr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r>
              <a:rPr b="0"/>
              <a:t>– sends changes to a remote repo.</a:t>
            </a:r>
          </a:p>
          <a:p>
            <a:pPr marL="742950" indent="-514350" defTabSz="685800">
              <a:buSzPct val="100000"/>
              <a:buAutoNum type="arabicPeriod" startAt="4"/>
              <a:defRPr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 </a:t>
            </a:r>
            <a:r>
              <a:rPr b="0"/>
              <a:t>– downloads freshest version of the repo (from a remote repository) into the local repo.</a:t>
            </a:r>
          </a:p>
          <a:p>
            <a:pPr marL="742950" indent="-514350" defTabSz="685800">
              <a:buSzPct val="100000"/>
              <a:buAutoNum type="arabicPeriod" startAt="5"/>
              <a:defRPr sz="2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520"/>
          <p:cNvSpPr txBox="1"/>
          <p:nvPr>
            <p:ph type="title"/>
          </p:nvPr>
        </p:nvSpPr>
        <p:spPr>
          <a:xfrm>
            <a:off x="304797" y="-3"/>
            <a:ext cx="5470532" cy="653860"/>
          </a:xfrm>
          <a:prstGeom prst="rect">
            <a:avLst/>
          </a:prstGeom>
        </p:spPr>
        <p:txBody>
          <a:bodyPr/>
          <a:lstStyle/>
          <a:p>
            <a:pPr/>
            <a:r>
              <a:t>&gt; YOUR TURN!</a:t>
            </a:r>
          </a:p>
        </p:txBody>
      </p:sp>
      <p:sp>
        <p:nvSpPr>
          <p:cNvPr id="198" name="Shape 52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99" name="Shape 522"/>
          <p:cNvSpPr txBox="1"/>
          <p:nvPr/>
        </p:nvSpPr>
        <p:spPr>
          <a:xfrm>
            <a:off x="228600" y="723449"/>
            <a:ext cx="8686800" cy="56465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Arial"/>
                <a:ea typeface="Arial"/>
                <a:cs typeface="Arial"/>
                <a:sym typeface="Arial"/>
              </a:defRPr>
            </a:pPr>
            <a:r>
              <a:t>Assignment (Using GitHub and the command line):</a:t>
            </a:r>
          </a:p>
          <a:p>
            <a:pPr>
              <a:defRPr b="1">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Create a new </a:t>
            </a:r>
            <a:r>
              <a:rPr b="1"/>
              <a:t>public GitHub repository </a:t>
            </a:r>
            <a:r>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Next, </a:t>
            </a:r>
            <a:r>
              <a:rPr b="1"/>
              <a:t>clone</a:t>
            </a:r>
            <a:r>
              <a:t> the repo to your local directory.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Then create an HTML file inside the local directory.</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b="1">
                <a:latin typeface="Arial"/>
                <a:ea typeface="Arial"/>
                <a:cs typeface="Arial"/>
                <a:sym typeface="Arial"/>
              </a:defRPr>
            </a:pPr>
            <a:r>
              <a:t>Add</a:t>
            </a:r>
            <a:r>
              <a:rPr b="0"/>
              <a:t>, </a:t>
            </a:r>
            <a:r>
              <a:t>Commit</a:t>
            </a:r>
            <a:r>
              <a:rPr b="0"/>
              <a:t>, and </a:t>
            </a:r>
            <a:r>
              <a:t>Push</a:t>
            </a:r>
            <a:r>
              <a:rPr b="0"/>
              <a:t> the code to GitHub.</a:t>
            </a:r>
          </a:p>
          <a:p>
            <a:pPr>
              <a:defRPr sz="1600">
                <a:latin typeface="Arial"/>
                <a:ea typeface="Arial"/>
                <a:cs typeface="Arial"/>
                <a:sym typeface="Arial"/>
              </a:defRPr>
            </a:pPr>
          </a:p>
          <a:p>
            <a:pPr>
              <a:defRPr b="1">
                <a:latin typeface="Arial"/>
                <a:ea typeface="Arial"/>
                <a:cs typeface="Arial"/>
                <a:sym typeface="Arial"/>
              </a:defRPr>
            </a:pPr>
            <a:r>
              <a:t>Bonus:</a:t>
            </a:r>
          </a:p>
          <a:p>
            <a:pPr marL="180473" indent="-180473">
              <a:buSzPct val="100000"/>
              <a:buChar char="•"/>
              <a:defRPr b="1">
                <a:latin typeface="Arial"/>
                <a:ea typeface="Arial"/>
                <a:cs typeface="Arial"/>
                <a:sym typeface="Arial"/>
              </a:defRPr>
            </a:pPr>
            <a:r>
              <a:rPr b="0"/>
              <a:t>Create a new public GitHub repository, and name it `zen-garden`.</a:t>
            </a:r>
            <a:endParaRPr b="0"/>
          </a:p>
          <a:p>
            <a:pPr>
              <a:defRPr b="1">
                <a:latin typeface="Arial"/>
                <a:ea typeface="Arial"/>
                <a:cs typeface="Arial"/>
                <a:sym typeface="Arial"/>
              </a:defRPr>
            </a:pPr>
          </a:p>
          <a:p>
            <a:pPr marL="180473" indent="-180473">
              <a:buSzPct val="100000"/>
              <a:buChar char="•"/>
              <a:defRPr b="1">
                <a:latin typeface="Arial"/>
                <a:ea typeface="Arial"/>
                <a:cs typeface="Arial"/>
                <a:sym typeface="Arial"/>
              </a:defRPr>
            </a:pPr>
            <a:r>
              <a:rPr b="0"/>
              <a:t>Go to CSS Zen Garden (http://www.mezzoblue.com/zengarden/alldesigns/). Navigate to a few of the examples and choose a page that you like.</a:t>
            </a:r>
            <a:endParaRPr b="0"/>
          </a:p>
          <a:p>
            <a:pPr>
              <a:defRPr b="1">
                <a:latin typeface="Arial"/>
                <a:ea typeface="Arial"/>
                <a:cs typeface="Arial"/>
                <a:sym typeface="Arial"/>
              </a:defRPr>
            </a:pPr>
            <a:endParaRPr b="0"/>
          </a:p>
          <a:p>
            <a:pPr>
              <a:defRPr>
                <a:latin typeface="Arial"/>
                <a:ea typeface="Arial"/>
                <a:cs typeface="Arial"/>
                <a:sym typeface="Arial"/>
              </a:defRPr>
            </a:pPr>
            <a:r>
              <a:t>• Download the HTML/CSS, add it to your new repo, and change the CSS in any way you'd like.</a:t>
            </a:r>
          </a:p>
          <a:p>
            <a:pPr>
              <a:defRPr>
                <a:latin typeface="Arial"/>
                <a:ea typeface="Arial"/>
                <a:cs typeface="Arial"/>
                <a:sym typeface="Arial"/>
              </a:defRPr>
            </a:pPr>
          </a:p>
          <a:p>
            <a:pPr>
              <a:defRPr>
                <a:latin typeface="Arial"/>
                <a:ea typeface="Arial"/>
                <a:cs typeface="Arial"/>
                <a:sym typeface="Arial"/>
              </a:defRPr>
            </a:pPr>
            <a:r>
              <a:t>• </a:t>
            </a:r>
            <a:r>
              <a:rPr b="1"/>
              <a:t>Add</a:t>
            </a:r>
            <a:r>
              <a:t>, </a:t>
            </a:r>
            <a:r>
              <a:rPr b="1"/>
              <a:t>Commit</a:t>
            </a:r>
            <a:r>
              <a:t>, and </a:t>
            </a:r>
            <a:r>
              <a:rPr b="1"/>
              <a:t>Push</a:t>
            </a:r>
            <a:r>
              <a:t> the code to GitHub.</a:t>
            </a:r>
          </a:p>
        </p:txBody>
      </p:sp>
      <p:sp>
        <p:nvSpPr>
          <p:cNvPr id="200" name="Shape 523"/>
          <p:cNvSpPr txBox="1"/>
          <p:nvPr/>
        </p:nvSpPr>
        <p:spPr>
          <a:xfrm>
            <a:off x="2514600" y="124821"/>
            <a:ext cx="6477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Git Add, Commit, Push </a:t>
            </a:r>
            <a:r>
              <a:t>|  Suggested Time: </a:t>
            </a:r>
            <a:r>
              <a:rPr b="0"/>
              <a:t>15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Git Workflow"/>
          <p:cNvSpPr txBox="1"/>
          <p:nvPr>
            <p:ph type="title"/>
          </p:nvPr>
        </p:nvSpPr>
        <p:spPr>
          <a:xfrm>
            <a:off x="390606" y="2953542"/>
            <a:ext cx="8229601" cy="871860"/>
          </a:xfrm>
          <a:prstGeom prst="rect">
            <a:avLst/>
          </a:prstGeom>
        </p:spPr>
        <p:txBody>
          <a:bodyPr/>
          <a:lstStyle/>
          <a:p>
            <a:pPr/>
            <a:r>
              <a:t>Git Workflow</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221"/>
          <p:cNvSpPr txBox="1"/>
          <p:nvPr>
            <p:ph type="title"/>
          </p:nvPr>
        </p:nvSpPr>
        <p:spPr>
          <a:xfrm>
            <a:off x="390606" y="2953542"/>
            <a:ext cx="8229601" cy="871860"/>
          </a:xfrm>
          <a:prstGeom prst="rect">
            <a:avLst/>
          </a:prstGeom>
        </p:spPr>
        <p:txBody>
          <a:bodyPr/>
          <a:lstStyle/>
          <a:p>
            <a:pPr/>
            <a:r>
              <a:t>Admin Items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he .git Folder"/>
          <p:cNvSpPr txBox="1"/>
          <p:nvPr>
            <p:ph type="title"/>
          </p:nvPr>
        </p:nvSpPr>
        <p:spPr>
          <a:xfrm>
            <a:off x="304800" y="-2"/>
            <a:ext cx="5470527" cy="653858"/>
          </a:xfrm>
          <a:prstGeom prst="rect">
            <a:avLst/>
          </a:prstGeom>
        </p:spPr>
        <p:txBody>
          <a:bodyPr/>
          <a:lstStyle/>
          <a:p>
            <a:pPr/>
            <a:r>
              <a:t>The .git Folder</a:t>
            </a:r>
          </a:p>
        </p:txBody>
      </p:sp>
      <p:sp>
        <p:nvSpPr>
          <p:cNvPr id="205" name="This is what makes your local directory a repo, as opposed to a regular folder."/>
          <p:cNvSpPr txBox="1"/>
          <p:nvPr/>
        </p:nvSpPr>
        <p:spPr>
          <a:xfrm>
            <a:off x="338270" y="5570558"/>
            <a:ext cx="8467459"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pPr>
            <a:r>
              <a:t>This is what makes your local directory a </a:t>
            </a:r>
            <a:r>
              <a:rPr i="1"/>
              <a:t>repo, </a:t>
            </a:r>
            <a:r>
              <a:t>as opposed to a regular folder.</a:t>
            </a:r>
          </a:p>
        </p:txBody>
      </p:sp>
      <p:sp>
        <p:nvSpPr>
          <p:cNvPr id="206" name="• When you cloned your repo, you might have noticed a hidden .git folder was created.…"/>
          <p:cNvSpPr txBox="1"/>
          <p:nvPr/>
        </p:nvSpPr>
        <p:spPr>
          <a:xfrm>
            <a:off x="1140205" y="1002579"/>
            <a:ext cx="6863589" cy="184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 When you cloned your repo, you might have noticed a hidden </a:t>
            </a:r>
            <a:r>
              <a:rPr i="1"/>
              <a:t>.git</a:t>
            </a:r>
            <a:r>
              <a:t> folder was created. </a:t>
            </a:r>
          </a:p>
          <a:p>
            <a:pPr>
              <a:defRPr sz="2000"/>
            </a:pPr>
          </a:p>
          <a:p>
            <a:pPr>
              <a:defRPr sz="2000"/>
            </a:pPr>
            <a:r>
              <a:t>• This folder stores information about your repository, including a history of all changes, along with who made them.</a:t>
            </a:r>
          </a:p>
        </p:txBody>
      </p:sp>
      <p:pic>
        <p:nvPicPr>
          <p:cNvPr id="207" name="git folder.jpeg" descr="git folder.jpeg"/>
          <p:cNvPicPr>
            <a:picLocks noChangeAspect="1"/>
          </p:cNvPicPr>
          <p:nvPr/>
        </p:nvPicPr>
        <p:blipFill>
          <a:blip r:embed="rId2">
            <a:extLst/>
          </a:blip>
          <a:stretch>
            <a:fillRect/>
          </a:stretch>
        </p:blipFill>
        <p:spPr>
          <a:xfrm>
            <a:off x="3325614" y="3174706"/>
            <a:ext cx="2492774" cy="190558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Git Workflow"/>
          <p:cNvSpPr txBox="1"/>
          <p:nvPr>
            <p:ph type="title"/>
          </p:nvPr>
        </p:nvSpPr>
        <p:spPr>
          <a:xfrm>
            <a:off x="304800" y="-2"/>
            <a:ext cx="5470527" cy="653858"/>
          </a:xfrm>
          <a:prstGeom prst="rect">
            <a:avLst/>
          </a:prstGeom>
        </p:spPr>
        <p:txBody>
          <a:bodyPr/>
          <a:lstStyle/>
          <a:p>
            <a:pPr/>
            <a:r>
              <a:t>Git Workflow</a:t>
            </a:r>
          </a:p>
        </p:txBody>
      </p:sp>
      <p:sp>
        <p:nvSpPr>
          <p:cNvPr id="210" name="Cylinder"/>
          <p:cNvSpPr/>
          <p:nvPr/>
        </p:nvSpPr>
        <p:spPr>
          <a:xfrm>
            <a:off x="512208" y="2111018"/>
            <a:ext cx="1388443" cy="1833025"/>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4288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11" name="In Git, there are four conceptual areas your code can be in."/>
          <p:cNvSpPr txBox="1"/>
          <p:nvPr/>
        </p:nvSpPr>
        <p:spPr>
          <a:xfrm>
            <a:off x="1284568" y="1099980"/>
            <a:ext cx="651587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pPr>
            <a:r>
              <a:t>In Git, there are </a:t>
            </a:r>
            <a:r>
              <a:rPr i="1"/>
              <a:t>four</a:t>
            </a:r>
            <a:r>
              <a:t> conceptual areas your code can be in.</a:t>
            </a:r>
          </a:p>
        </p:txBody>
      </p:sp>
      <p:sp>
        <p:nvSpPr>
          <p:cNvPr id="212" name="Cylinder"/>
          <p:cNvSpPr/>
          <p:nvPr/>
        </p:nvSpPr>
        <p:spPr>
          <a:xfrm>
            <a:off x="2775106" y="2115061"/>
            <a:ext cx="1388513" cy="1833026"/>
          </a:xfrm>
          <a:custGeom>
            <a:avLst/>
            <a:gdLst/>
            <a:ahLst/>
            <a:cxnLst>
              <a:cxn ang="0">
                <a:pos x="wd2" y="hd2"/>
              </a:cxn>
              <a:cxn ang="5400000">
                <a:pos x="wd2" y="hd2"/>
              </a:cxn>
              <a:cxn ang="10800000">
                <a:pos x="wd2" y="hd2"/>
              </a:cxn>
              <a:cxn ang="16200000">
                <a:pos x="wd2" y="hd2"/>
              </a:cxn>
            </a:cxnLst>
            <a:rect l="0" t="0" r="r" b="b"/>
            <a:pathLst>
              <a:path w="19678"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009F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13" name="Cylinder"/>
          <p:cNvSpPr/>
          <p:nvPr/>
        </p:nvSpPr>
        <p:spPr>
          <a:xfrm>
            <a:off x="5023606" y="2111017"/>
            <a:ext cx="1388512" cy="1833025"/>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9200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14" name="Cylinder"/>
          <p:cNvSpPr/>
          <p:nvPr/>
        </p:nvSpPr>
        <p:spPr>
          <a:xfrm>
            <a:off x="7243208" y="2111017"/>
            <a:ext cx="1388443" cy="1833025"/>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B83B24"/>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15" name="Workspace"/>
          <p:cNvSpPr txBox="1"/>
          <p:nvPr/>
        </p:nvSpPr>
        <p:spPr>
          <a:xfrm>
            <a:off x="622642" y="3081253"/>
            <a:ext cx="125606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Workspace</a:t>
            </a:r>
          </a:p>
        </p:txBody>
      </p:sp>
      <p:sp>
        <p:nvSpPr>
          <p:cNvPr id="216" name="Staging Area…"/>
          <p:cNvSpPr txBox="1"/>
          <p:nvPr/>
        </p:nvSpPr>
        <p:spPr>
          <a:xfrm>
            <a:off x="2742850" y="2926551"/>
            <a:ext cx="1486788"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Staging Area</a:t>
            </a:r>
          </a:p>
          <a:p>
            <a:pPr algn="ctr">
              <a:defRPr b="1"/>
            </a:pPr>
            <a:r>
              <a:t>(index)</a:t>
            </a:r>
          </a:p>
        </p:txBody>
      </p:sp>
      <p:sp>
        <p:nvSpPr>
          <p:cNvPr id="217" name="Local…"/>
          <p:cNvSpPr txBox="1"/>
          <p:nvPr/>
        </p:nvSpPr>
        <p:spPr>
          <a:xfrm>
            <a:off x="5061456" y="2789153"/>
            <a:ext cx="1312882" cy="891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Local</a:t>
            </a:r>
          </a:p>
          <a:p>
            <a:pPr algn="ctr">
              <a:defRPr b="1"/>
            </a:pPr>
            <a:r>
              <a:t>Repository</a:t>
            </a:r>
          </a:p>
          <a:p>
            <a:pPr algn="ctr">
              <a:defRPr b="1"/>
            </a:pPr>
            <a:r>
              <a:t>(HEAD)</a:t>
            </a:r>
          </a:p>
        </p:txBody>
      </p:sp>
      <p:sp>
        <p:nvSpPr>
          <p:cNvPr id="218" name="Remote…"/>
          <p:cNvSpPr txBox="1"/>
          <p:nvPr/>
        </p:nvSpPr>
        <p:spPr>
          <a:xfrm>
            <a:off x="7315493" y="2922503"/>
            <a:ext cx="1244011"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Remote</a:t>
            </a:r>
          </a:p>
          <a:p>
            <a:pPr algn="ctr">
              <a:defRPr b="1"/>
            </a:pPr>
            <a:r>
              <a:t>Repository</a:t>
            </a:r>
          </a:p>
        </p:txBody>
      </p:sp>
      <p:sp>
        <p:nvSpPr>
          <p:cNvPr id="219" name="Arrow"/>
          <p:cNvSpPr/>
          <p:nvPr/>
        </p:nvSpPr>
        <p:spPr>
          <a:xfrm>
            <a:off x="1446002" y="4200878"/>
            <a:ext cx="1556050" cy="1779874"/>
          </a:xfrm>
          <a:prstGeom prst="rightArrow">
            <a:avLst>
              <a:gd name="adj1" fmla="val 32000"/>
              <a:gd name="adj2" fmla="val 52235"/>
            </a:avLst>
          </a:prstGeom>
          <a:solidFill>
            <a:srgbClr val="009FB8"/>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20" name="Arrow"/>
          <p:cNvSpPr/>
          <p:nvPr/>
        </p:nvSpPr>
        <p:spPr>
          <a:xfrm>
            <a:off x="3793976" y="4200878"/>
            <a:ext cx="1556050" cy="1779874"/>
          </a:xfrm>
          <a:prstGeom prst="rightArrow">
            <a:avLst>
              <a:gd name="adj1" fmla="val 32000"/>
              <a:gd name="adj2" fmla="val 52235"/>
            </a:avLst>
          </a:prstGeom>
          <a:solidFill>
            <a:srgbClr val="9219B8"/>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21" name="Arrow"/>
          <p:cNvSpPr/>
          <p:nvPr/>
        </p:nvSpPr>
        <p:spPr>
          <a:xfrm>
            <a:off x="6141949" y="4196831"/>
            <a:ext cx="1556050" cy="1779875"/>
          </a:xfrm>
          <a:prstGeom prst="rightArrow">
            <a:avLst>
              <a:gd name="adj1" fmla="val 32000"/>
              <a:gd name="adj2" fmla="val 52235"/>
            </a:avLst>
          </a:prstGeom>
          <a:solidFill>
            <a:srgbClr val="B93B24"/>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22" name="git add"/>
          <p:cNvSpPr txBox="1"/>
          <p:nvPr/>
        </p:nvSpPr>
        <p:spPr>
          <a:xfrm>
            <a:off x="1814826" y="4911745"/>
            <a:ext cx="818400"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add</a:t>
            </a:r>
          </a:p>
        </p:txBody>
      </p:sp>
      <p:sp>
        <p:nvSpPr>
          <p:cNvPr id="223" name="git commit"/>
          <p:cNvSpPr txBox="1"/>
          <p:nvPr/>
        </p:nvSpPr>
        <p:spPr>
          <a:xfrm>
            <a:off x="3964616" y="4911745"/>
            <a:ext cx="121476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commit</a:t>
            </a:r>
          </a:p>
        </p:txBody>
      </p:sp>
      <p:sp>
        <p:nvSpPr>
          <p:cNvPr id="224" name="git push"/>
          <p:cNvSpPr txBox="1"/>
          <p:nvPr/>
        </p:nvSpPr>
        <p:spPr>
          <a:xfrm>
            <a:off x="6463334" y="4911745"/>
            <a:ext cx="91327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push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Workspace"/>
          <p:cNvSpPr txBox="1"/>
          <p:nvPr>
            <p:ph type="title"/>
          </p:nvPr>
        </p:nvSpPr>
        <p:spPr>
          <a:xfrm>
            <a:off x="304800" y="-2"/>
            <a:ext cx="5470527" cy="653858"/>
          </a:xfrm>
          <a:prstGeom prst="rect">
            <a:avLst/>
          </a:prstGeom>
        </p:spPr>
        <p:txBody>
          <a:bodyPr/>
          <a:lstStyle/>
          <a:p>
            <a:pPr/>
            <a:r>
              <a:t>Workspace</a:t>
            </a:r>
          </a:p>
        </p:txBody>
      </p:sp>
      <p:sp>
        <p:nvSpPr>
          <p:cNvPr id="227" name="The workspace is where you’re used to dealing with your files."/>
          <p:cNvSpPr txBox="1"/>
          <p:nvPr/>
        </p:nvSpPr>
        <p:spPr>
          <a:xfrm>
            <a:off x="2728083" y="1458466"/>
            <a:ext cx="5718222"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The </a:t>
            </a:r>
            <a:r>
              <a:rPr b="1"/>
              <a:t>workspace</a:t>
            </a:r>
            <a:r>
              <a:t> is where you’re used to dealing with your files. </a:t>
            </a:r>
          </a:p>
        </p:txBody>
      </p:sp>
      <p:pic>
        <p:nvPicPr>
          <p:cNvPr id="228" name="Screen Shot 2019-03-05 at 11.25.33 AM.png" descr="Screen Shot 2019-03-05 at 11.25.33 AM.png"/>
          <p:cNvPicPr>
            <a:picLocks noChangeAspect="1"/>
          </p:cNvPicPr>
          <p:nvPr/>
        </p:nvPicPr>
        <p:blipFill>
          <a:blip r:embed="rId2">
            <a:extLst/>
          </a:blip>
          <a:stretch>
            <a:fillRect/>
          </a:stretch>
        </p:blipFill>
        <p:spPr>
          <a:xfrm>
            <a:off x="425797" y="1112282"/>
            <a:ext cx="1609919" cy="1317207"/>
          </a:xfrm>
          <a:prstGeom prst="rect">
            <a:avLst/>
          </a:prstGeom>
          <a:ln w="12700">
            <a:miter lim="400000"/>
          </a:ln>
        </p:spPr>
      </p:pic>
      <p:pic>
        <p:nvPicPr>
          <p:cNvPr id="229" name="Screen Shot 2019-03-05 at 11.27.46 AM.png" descr="Screen Shot 2019-03-05 at 11.27.46 AM.png"/>
          <p:cNvPicPr>
            <a:picLocks noChangeAspect="1"/>
          </p:cNvPicPr>
          <p:nvPr/>
        </p:nvPicPr>
        <p:blipFill>
          <a:blip r:embed="rId3">
            <a:extLst/>
          </a:blip>
          <a:stretch>
            <a:fillRect/>
          </a:stretch>
        </p:blipFill>
        <p:spPr>
          <a:xfrm>
            <a:off x="6991646" y="2887915"/>
            <a:ext cx="1422403" cy="1358903"/>
          </a:xfrm>
          <a:prstGeom prst="rect">
            <a:avLst/>
          </a:prstGeom>
          <a:ln w="12700">
            <a:miter lim="400000"/>
          </a:ln>
        </p:spPr>
      </p:pic>
      <p:sp>
        <p:nvSpPr>
          <p:cNvPr id="230" name="Any time you save a file, you’re replacing the old version of a file with a new one."/>
          <p:cNvSpPr txBox="1"/>
          <p:nvPr/>
        </p:nvSpPr>
        <p:spPr>
          <a:xfrm>
            <a:off x="504416" y="3223990"/>
            <a:ext cx="6182643"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Any time you </a:t>
            </a:r>
            <a:r>
              <a:rPr b="1"/>
              <a:t>save</a:t>
            </a:r>
            <a:r>
              <a:t> a file, you’re replacing the old version of a file with a new one.</a:t>
            </a:r>
          </a:p>
        </p:txBody>
      </p:sp>
      <p:sp>
        <p:nvSpPr>
          <p:cNvPr id="231" name="This step is referred to as Untracked since Git has no knowledge of your workspace."/>
          <p:cNvSpPr txBox="1"/>
          <p:nvPr/>
        </p:nvSpPr>
        <p:spPr>
          <a:xfrm>
            <a:off x="520467" y="5051430"/>
            <a:ext cx="8103066"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This step is referred to as </a:t>
            </a:r>
            <a:r>
              <a:rPr b="1"/>
              <a:t>Untracked</a:t>
            </a:r>
            <a:r>
              <a:t> since Git has no knowledge of your workspace.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 git add - Adds a file to the Staging Area.…"/>
          <p:cNvSpPr txBox="1"/>
          <p:nvPr/>
        </p:nvSpPr>
        <p:spPr>
          <a:xfrm>
            <a:off x="502391" y="1027127"/>
            <a:ext cx="8139218" cy="2136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 </a:t>
            </a:r>
            <a:r>
              <a:rPr b="1"/>
              <a:t>git add - </a:t>
            </a:r>
            <a:r>
              <a:t>Adds a file to the </a:t>
            </a:r>
            <a:r>
              <a:rPr b="1"/>
              <a:t>Staging Area.</a:t>
            </a:r>
            <a:endParaRPr b="1"/>
          </a:p>
          <a:p>
            <a:pPr>
              <a:defRPr b="1" sz="2000"/>
            </a:pPr>
          </a:p>
          <a:p>
            <a:pPr marL="180472" indent="-180472">
              <a:buSzPct val="100000"/>
              <a:buChar char="•"/>
              <a:defRPr sz="2000"/>
            </a:pPr>
            <a:r>
              <a:t>This command takes an</a:t>
            </a:r>
            <a:r>
              <a:rPr b="1"/>
              <a:t> argument</a:t>
            </a:r>
            <a:r>
              <a:t>, which means we must provide the name of the file we want to add. Ex: </a:t>
            </a:r>
            <a:r>
              <a:rPr>
                <a:latin typeface="Andale Mono"/>
                <a:ea typeface="Andale Mono"/>
                <a:cs typeface="Andale Mono"/>
                <a:sym typeface="Andale Mono"/>
              </a:rPr>
              <a:t>git add myFile.md</a:t>
            </a:r>
            <a:endParaRPr>
              <a:latin typeface="Andale Mono"/>
              <a:ea typeface="Andale Mono"/>
              <a:cs typeface="Andale Mono"/>
              <a:sym typeface="Andale Mono"/>
            </a:endParaRPr>
          </a:p>
          <a:p>
            <a:pPr>
              <a:defRPr sz="2000"/>
            </a:pPr>
          </a:p>
          <a:p>
            <a:pPr marL="180472" indent="-180472">
              <a:buSzPct val="100000"/>
              <a:buChar char="•"/>
              <a:defRPr sz="2000"/>
            </a:pPr>
            <a:r>
              <a:t>Since we want to add </a:t>
            </a:r>
            <a:r>
              <a:rPr i="1"/>
              <a:t>all</a:t>
            </a:r>
            <a:r>
              <a:t> the files in our directory, we’ll give it the option </a:t>
            </a:r>
            <a:r>
              <a:rPr b="1"/>
              <a:t>-A</a:t>
            </a:r>
            <a:r>
              <a:t>. Ex:  </a:t>
            </a:r>
            <a:r>
              <a:rPr>
                <a:latin typeface="Andale Mono"/>
                <a:ea typeface="Andale Mono"/>
                <a:cs typeface="Andale Mono"/>
                <a:sym typeface="Andale Mono"/>
              </a:rPr>
              <a:t>git add -A</a:t>
            </a:r>
          </a:p>
        </p:txBody>
      </p:sp>
      <p:pic>
        <p:nvPicPr>
          <p:cNvPr id="234" name="stage2.JPG" descr="stage2.JPG"/>
          <p:cNvPicPr>
            <a:picLocks noChangeAspect="1"/>
          </p:cNvPicPr>
          <p:nvPr/>
        </p:nvPicPr>
        <p:blipFill>
          <a:blip r:embed="rId2">
            <a:extLst/>
          </a:blip>
          <a:stretch>
            <a:fillRect/>
          </a:stretch>
        </p:blipFill>
        <p:spPr>
          <a:xfrm>
            <a:off x="2341440" y="3408169"/>
            <a:ext cx="4461120" cy="2765894"/>
          </a:xfrm>
          <a:prstGeom prst="rect">
            <a:avLst/>
          </a:prstGeom>
          <a:ln w="12700">
            <a:miter lim="400000"/>
          </a:ln>
        </p:spPr>
      </p:pic>
      <p:sp>
        <p:nvSpPr>
          <p:cNvPr id="235" name="Setting the Stage"/>
          <p:cNvSpPr txBox="1"/>
          <p:nvPr>
            <p:ph type="title"/>
          </p:nvPr>
        </p:nvSpPr>
        <p:spPr>
          <a:xfrm>
            <a:off x="304800" y="-2"/>
            <a:ext cx="5470527" cy="653858"/>
          </a:xfrm>
          <a:prstGeom prst="rect">
            <a:avLst/>
          </a:prstGeom>
        </p:spPr>
        <p:txBody>
          <a:bodyPr/>
          <a:lstStyle/>
          <a:p>
            <a:pPr/>
            <a:r>
              <a:t>Setting the Stage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etting the Stage Continued"/>
          <p:cNvSpPr txBox="1"/>
          <p:nvPr>
            <p:ph type="title"/>
          </p:nvPr>
        </p:nvSpPr>
        <p:spPr>
          <a:xfrm>
            <a:off x="304800" y="-2"/>
            <a:ext cx="5470527" cy="653858"/>
          </a:xfrm>
          <a:prstGeom prst="rect">
            <a:avLst/>
          </a:prstGeom>
        </p:spPr>
        <p:txBody>
          <a:bodyPr/>
          <a:lstStyle/>
          <a:p>
            <a:pPr/>
            <a:r>
              <a:t>Setting the Stage Continued</a:t>
            </a:r>
          </a:p>
        </p:txBody>
      </p:sp>
      <p:pic>
        <p:nvPicPr>
          <p:cNvPr id="238" name="Screen Shot 2019-03-05 at 1.01.38 PM.png" descr="Screen Shot 2019-03-05 at 1.01.38 PM.png"/>
          <p:cNvPicPr>
            <a:picLocks noChangeAspect="1"/>
          </p:cNvPicPr>
          <p:nvPr/>
        </p:nvPicPr>
        <p:blipFill>
          <a:blip r:embed="rId2">
            <a:extLst/>
          </a:blip>
          <a:stretch>
            <a:fillRect/>
          </a:stretch>
        </p:blipFill>
        <p:spPr>
          <a:xfrm>
            <a:off x="304800" y="1097102"/>
            <a:ext cx="5470527" cy="3520796"/>
          </a:xfrm>
          <a:prstGeom prst="rect">
            <a:avLst/>
          </a:prstGeom>
          <a:ln w="12700">
            <a:miter lim="400000"/>
          </a:ln>
        </p:spPr>
      </p:pic>
      <p:sp>
        <p:nvSpPr>
          <p:cNvPr id="239" name="Rectangle"/>
          <p:cNvSpPr/>
          <p:nvPr/>
        </p:nvSpPr>
        <p:spPr>
          <a:xfrm>
            <a:off x="336708" y="2524973"/>
            <a:ext cx="636432" cy="614254"/>
          </a:xfrm>
          <a:prstGeom prst="rect">
            <a:avLst/>
          </a:prstGeom>
          <a:ln w="76200">
            <a:solidFill>
              <a:srgbClr val="B8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40" name="Rectangle"/>
          <p:cNvSpPr/>
          <p:nvPr/>
        </p:nvSpPr>
        <p:spPr>
          <a:xfrm>
            <a:off x="1028699" y="2130225"/>
            <a:ext cx="4731299" cy="861468"/>
          </a:xfrm>
          <a:prstGeom prst="rect">
            <a:avLst/>
          </a:prstGeom>
          <a:ln w="50800">
            <a:solidFill>
              <a:srgbClr val="B9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41" name="These files have been staged with git add, but not committed."/>
          <p:cNvSpPr txBox="1"/>
          <p:nvPr/>
        </p:nvSpPr>
        <p:spPr>
          <a:xfrm>
            <a:off x="5978078" y="2115191"/>
            <a:ext cx="3399781" cy="891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B90022"/>
                </a:solidFill>
              </a:defRPr>
            </a:pPr>
            <a:r>
              <a:t>These files have been </a:t>
            </a:r>
            <a:r>
              <a:rPr i="1"/>
              <a:t>staged</a:t>
            </a:r>
            <a:r>
              <a:t> with </a:t>
            </a:r>
            <a:r>
              <a:rPr>
                <a:latin typeface="Andale Mono"/>
                <a:ea typeface="Andale Mono"/>
                <a:cs typeface="Andale Mono"/>
                <a:sym typeface="Andale Mono"/>
              </a:rPr>
              <a:t>git add</a:t>
            </a:r>
            <a:r>
              <a:t>, but not committed.</a:t>
            </a:r>
          </a:p>
        </p:txBody>
      </p:sp>
      <p:sp>
        <p:nvSpPr>
          <p:cNvPr id="242" name="Rectangle"/>
          <p:cNvSpPr/>
          <p:nvPr/>
        </p:nvSpPr>
        <p:spPr>
          <a:xfrm>
            <a:off x="1028699" y="2998266"/>
            <a:ext cx="4731299" cy="639657"/>
          </a:xfrm>
          <a:prstGeom prst="rect">
            <a:avLst/>
          </a:prstGeom>
          <a:ln w="50800">
            <a:solidFill>
              <a:srgbClr val="B9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43" name="This file has been changed (and saved) since it was staged.…"/>
          <p:cNvSpPr txBox="1"/>
          <p:nvPr/>
        </p:nvSpPr>
        <p:spPr>
          <a:xfrm>
            <a:off x="1443630" y="4910709"/>
            <a:ext cx="4014096"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B90022"/>
                </a:solidFill>
              </a:defRPr>
            </a:pPr>
            <a:r>
              <a:t>This file has been </a:t>
            </a:r>
            <a:r>
              <a:rPr i="1"/>
              <a:t>changed</a:t>
            </a:r>
            <a:r>
              <a:t> (and saved) since it was staged. </a:t>
            </a:r>
          </a:p>
          <a:p>
            <a:pPr>
              <a:defRPr>
                <a:solidFill>
                  <a:srgbClr val="B90022"/>
                </a:solidFill>
              </a:defRPr>
            </a:pPr>
            <a:r>
              <a:t>We should probably run  </a:t>
            </a:r>
            <a:r>
              <a:rPr>
                <a:latin typeface="Andale Mono"/>
                <a:ea typeface="Andale Mono"/>
                <a:cs typeface="Andale Mono"/>
                <a:sym typeface="Andale Mono"/>
              </a:rPr>
              <a:t>git add -A</a:t>
            </a:r>
            <a:r>
              <a:t> again.</a:t>
            </a:r>
          </a:p>
        </p:txBody>
      </p:sp>
      <p:sp>
        <p:nvSpPr>
          <p:cNvPr id="244" name="Line"/>
          <p:cNvSpPr/>
          <p:nvPr/>
        </p:nvSpPr>
        <p:spPr>
          <a:xfrm flipH="1" flipV="1">
            <a:off x="2473492" y="3549729"/>
            <a:ext cx="690164" cy="1386749"/>
          </a:xfrm>
          <a:prstGeom prst="line">
            <a:avLst/>
          </a:prstGeom>
          <a:ln w="25400">
            <a:solidFill>
              <a:srgbClr val="AA222A"/>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leia.jpg" descr="leia.jpg"/>
          <p:cNvPicPr>
            <a:picLocks noChangeAspect="1"/>
          </p:cNvPicPr>
          <p:nvPr/>
        </p:nvPicPr>
        <p:blipFill>
          <a:blip r:embed="rId2">
            <a:extLst/>
          </a:blip>
          <a:stretch>
            <a:fillRect/>
          </a:stretch>
        </p:blipFill>
        <p:spPr>
          <a:xfrm>
            <a:off x="1360340" y="3239198"/>
            <a:ext cx="1616210" cy="2380234"/>
          </a:xfrm>
          <a:prstGeom prst="rect">
            <a:avLst/>
          </a:prstGeom>
          <a:ln w="12700">
            <a:miter lim="400000"/>
          </a:ln>
        </p:spPr>
      </p:pic>
      <p:sp>
        <p:nvSpPr>
          <p:cNvPr id="247" name="Rounded Rectangular Callout 1"/>
          <p:cNvSpPr/>
          <p:nvPr/>
        </p:nvSpPr>
        <p:spPr>
          <a:xfrm>
            <a:off x="2491639" y="3543086"/>
            <a:ext cx="5292021" cy="1569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48" name="Keeping It Local"/>
          <p:cNvSpPr txBox="1"/>
          <p:nvPr>
            <p:ph type="title"/>
          </p:nvPr>
        </p:nvSpPr>
        <p:spPr>
          <a:xfrm>
            <a:off x="304800" y="-2"/>
            <a:ext cx="5470527" cy="653858"/>
          </a:xfrm>
          <a:prstGeom prst="rect">
            <a:avLst/>
          </a:prstGeom>
        </p:spPr>
        <p:txBody>
          <a:bodyPr/>
          <a:lstStyle/>
          <a:p>
            <a:pPr/>
            <a:r>
              <a:t>Keeping It Local</a:t>
            </a:r>
          </a:p>
        </p:txBody>
      </p:sp>
      <p:sp>
        <p:nvSpPr>
          <p:cNvPr id="249" name="To add files to the local repository, run git commit…"/>
          <p:cNvSpPr txBox="1"/>
          <p:nvPr/>
        </p:nvSpPr>
        <p:spPr>
          <a:xfrm>
            <a:off x="1064384" y="1281431"/>
            <a:ext cx="701523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To add files to the </a:t>
            </a:r>
            <a:r>
              <a:rPr b="1"/>
              <a:t>local repository, </a:t>
            </a:r>
            <a:r>
              <a:t>run </a:t>
            </a:r>
            <a:r>
              <a:rPr>
                <a:latin typeface="Andale Mono"/>
                <a:ea typeface="Andale Mono"/>
                <a:cs typeface="Andale Mono"/>
                <a:sym typeface="Andale Mono"/>
              </a:rPr>
              <a:t>git commit</a:t>
            </a:r>
            <a:r>
              <a:t> </a:t>
            </a:r>
          </a:p>
          <a:p>
            <a:pPr marL="180472" indent="-180472">
              <a:buSzPct val="100000"/>
              <a:buChar char="•"/>
            </a:pPr>
          </a:p>
          <a:p>
            <a:pPr marL="180472" indent="-180472">
              <a:buSzPct val="100000"/>
              <a:buChar char="•"/>
            </a:pPr>
            <a:r>
              <a:t>This command takes the files from your </a:t>
            </a:r>
            <a:r>
              <a:rPr b="1"/>
              <a:t>staging area</a:t>
            </a:r>
            <a:r>
              <a:t> and adds them to the history kept in the </a:t>
            </a:r>
            <a:r>
              <a:rPr i="1"/>
              <a:t>.git</a:t>
            </a:r>
            <a:r>
              <a:t> folder.</a:t>
            </a:r>
          </a:p>
        </p:txBody>
      </p:sp>
      <p:sp>
        <p:nvSpPr>
          <p:cNvPr id="250" name="git commit -m “Fixed a bug that caused a 403 error”"/>
          <p:cNvSpPr txBox="1"/>
          <p:nvPr/>
        </p:nvSpPr>
        <p:spPr>
          <a:xfrm>
            <a:off x="4309095" y="4002597"/>
            <a:ext cx="3255772" cy="853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ndale Mono"/>
                <a:ea typeface="Andale Mono"/>
                <a:cs typeface="Andale Mono"/>
                <a:sym typeface="Andale Mono"/>
              </a:defRPr>
            </a:lvl1pPr>
          </a:lstStyle>
          <a:p>
            <a:pPr/>
            <a:r>
              <a:t>git commit -m “Fixed a bug that caused a 403 error”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The Remote Repository"/>
          <p:cNvSpPr txBox="1"/>
          <p:nvPr>
            <p:ph type="title"/>
          </p:nvPr>
        </p:nvSpPr>
        <p:spPr>
          <a:xfrm>
            <a:off x="304800" y="-2"/>
            <a:ext cx="5470527" cy="653858"/>
          </a:xfrm>
          <a:prstGeom prst="rect">
            <a:avLst/>
          </a:prstGeom>
        </p:spPr>
        <p:txBody>
          <a:bodyPr/>
          <a:lstStyle/>
          <a:p>
            <a:pPr/>
            <a:r>
              <a:t>The Remote Repository</a:t>
            </a:r>
          </a:p>
        </p:txBody>
      </p:sp>
      <p:sp>
        <p:nvSpPr>
          <p:cNvPr id="253" name="Lastly, we add our local repo to our remote repo with git push.…"/>
          <p:cNvSpPr txBox="1"/>
          <p:nvPr/>
        </p:nvSpPr>
        <p:spPr>
          <a:xfrm>
            <a:off x="166485" y="998090"/>
            <a:ext cx="8811030" cy="1424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Lastly, we add our </a:t>
            </a:r>
            <a:r>
              <a:rPr b="1"/>
              <a:t>local repo</a:t>
            </a:r>
            <a:r>
              <a:t> to our </a:t>
            </a:r>
            <a:r>
              <a:rPr b="1"/>
              <a:t>remote repo</a:t>
            </a:r>
            <a:r>
              <a:t> with </a:t>
            </a:r>
            <a:r>
              <a:rPr>
                <a:latin typeface="Andale Mono"/>
                <a:ea typeface="Andale Mono"/>
                <a:cs typeface="Andale Mono"/>
                <a:sym typeface="Andale Mono"/>
              </a:rPr>
              <a:t>git push</a:t>
            </a:r>
            <a:r>
              <a:t>.</a:t>
            </a:r>
          </a:p>
          <a:p>
            <a:pPr/>
          </a:p>
          <a:p>
            <a:pPr/>
            <a:r>
              <a:t>• Once things are pushed up to GitHub, GitHub will have a history of every change you’ve committed, along with any changes your teammates have pushed to the repo.</a:t>
            </a:r>
          </a:p>
        </p:txBody>
      </p:sp>
      <p:sp>
        <p:nvSpPr>
          <p:cNvPr id="254" name="git push"/>
          <p:cNvSpPr txBox="1"/>
          <p:nvPr/>
        </p:nvSpPr>
        <p:spPr>
          <a:xfrm>
            <a:off x="2367714" y="4779788"/>
            <a:ext cx="1201596"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pPr/>
            <a:r>
              <a:t>git push</a:t>
            </a:r>
          </a:p>
        </p:txBody>
      </p:sp>
      <p:sp>
        <p:nvSpPr>
          <p:cNvPr id="255" name="git clone"/>
          <p:cNvSpPr txBox="1"/>
          <p:nvPr/>
        </p:nvSpPr>
        <p:spPr>
          <a:xfrm>
            <a:off x="5413492" y="4779788"/>
            <a:ext cx="1338777"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pPr/>
            <a:r>
              <a:t>git clone</a:t>
            </a:r>
          </a:p>
        </p:txBody>
      </p:sp>
      <p:sp>
        <p:nvSpPr>
          <p:cNvPr id="256" name="Remote Repo"/>
          <p:cNvSpPr txBox="1"/>
          <p:nvPr/>
        </p:nvSpPr>
        <p:spPr>
          <a:xfrm>
            <a:off x="3663260" y="2275537"/>
            <a:ext cx="152540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Remote Repo</a:t>
            </a:r>
          </a:p>
        </p:txBody>
      </p:sp>
      <p:pic>
        <p:nvPicPr>
          <p:cNvPr id="257" name="Image" descr="Image"/>
          <p:cNvPicPr>
            <a:picLocks noChangeAspect="1"/>
          </p:cNvPicPr>
          <p:nvPr/>
        </p:nvPicPr>
        <p:blipFill>
          <a:blip r:embed="rId2">
            <a:extLst/>
          </a:blip>
          <a:stretch>
            <a:fillRect/>
          </a:stretch>
        </p:blipFill>
        <p:spPr>
          <a:xfrm>
            <a:off x="3714155" y="2767265"/>
            <a:ext cx="1423619" cy="1423619"/>
          </a:xfrm>
          <a:prstGeom prst="rect">
            <a:avLst/>
          </a:prstGeom>
          <a:ln w="12700">
            <a:miter lim="400000"/>
          </a:ln>
        </p:spPr>
      </p:pic>
      <p:sp>
        <p:nvSpPr>
          <p:cNvPr id="258" name="Arrow"/>
          <p:cNvSpPr/>
          <p:nvPr/>
        </p:nvSpPr>
        <p:spPr>
          <a:xfrm rot="20103446">
            <a:off x="2357731" y="3839193"/>
            <a:ext cx="1270003" cy="718110"/>
          </a:xfrm>
          <a:prstGeom prst="rightArrow">
            <a:avLst>
              <a:gd name="adj1" fmla="val 32000"/>
              <a:gd name="adj2" fmla="val 95501"/>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59" name="Luke’s New Repo"/>
          <p:cNvSpPr txBox="1"/>
          <p:nvPr/>
        </p:nvSpPr>
        <p:spPr>
          <a:xfrm>
            <a:off x="6721419" y="3540578"/>
            <a:ext cx="192289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Luke’s New Repo</a:t>
            </a:r>
          </a:p>
        </p:txBody>
      </p:sp>
      <p:sp>
        <p:nvSpPr>
          <p:cNvPr id="260" name="Leia’s Local Repo"/>
          <p:cNvSpPr txBox="1"/>
          <p:nvPr/>
        </p:nvSpPr>
        <p:spPr>
          <a:xfrm>
            <a:off x="271516" y="3540578"/>
            <a:ext cx="1951354"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Leia’s Local Repo</a:t>
            </a:r>
          </a:p>
        </p:txBody>
      </p:sp>
      <p:sp>
        <p:nvSpPr>
          <p:cNvPr id="261" name="Arrow"/>
          <p:cNvSpPr/>
          <p:nvPr/>
        </p:nvSpPr>
        <p:spPr>
          <a:xfrm rot="1401883">
            <a:off x="5470657" y="3897029"/>
            <a:ext cx="1270003" cy="718110"/>
          </a:xfrm>
          <a:prstGeom prst="rightArrow">
            <a:avLst>
              <a:gd name="adj1" fmla="val 32000"/>
              <a:gd name="adj2" fmla="val 95501"/>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262" name="Screen Shot 2019-03-06 at 1.01.07 PM.png" descr="Screen Shot 2019-03-06 at 1.01.07 PM.png"/>
          <p:cNvPicPr>
            <a:picLocks noChangeAspect="1"/>
          </p:cNvPicPr>
          <p:nvPr/>
        </p:nvPicPr>
        <p:blipFill>
          <a:blip r:embed="rId3">
            <a:extLst/>
          </a:blip>
          <a:stretch>
            <a:fillRect/>
          </a:stretch>
        </p:blipFill>
        <p:spPr>
          <a:xfrm>
            <a:off x="327236" y="4237728"/>
            <a:ext cx="1839916" cy="1100344"/>
          </a:xfrm>
          <a:prstGeom prst="rect">
            <a:avLst/>
          </a:prstGeom>
          <a:ln w="12700">
            <a:miter lim="400000"/>
          </a:ln>
        </p:spPr>
      </p:pic>
      <p:pic>
        <p:nvPicPr>
          <p:cNvPr id="263" name="Screen Shot 2019-03-06 at 1.01.07 PM.png" descr="Screen Shot 2019-03-06 at 1.01.07 PM.png"/>
          <p:cNvPicPr>
            <a:picLocks noChangeAspect="1"/>
          </p:cNvPicPr>
          <p:nvPr/>
        </p:nvPicPr>
        <p:blipFill>
          <a:blip r:embed="rId3">
            <a:extLst/>
          </a:blip>
          <a:stretch>
            <a:fillRect/>
          </a:stretch>
        </p:blipFill>
        <p:spPr>
          <a:xfrm>
            <a:off x="6762908" y="4237728"/>
            <a:ext cx="1839918" cy="1100344"/>
          </a:xfrm>
          <a:prstGeom prst="rect">
            <a:avLst/>
          </a:prstGeom>
          <a:ln w="12700">
            <a:miter lim="400000"/>
          </a:ln>
        </p:spPr>
      </p:pic>
      <p:sp>
        <p:nvSpPr>
          <p:cNvPr id="264" name="Translate Copy"/>
          <p:cNvSpPr txBox="1"/>
          <p:nvPr/>
        </p:nvSpPr>
        <p:spPr>
          <a:xfrm>
            <a:off x="6992491" y="5243831"/>
            <a:ext cx="162631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pPr>
            <a:r>
              <a:t>Translate</a:t>
            </a:r>
            <a:r>
              <a:rPr i="0"/>
              <a:t> Copy</a:t>
            </a:r>
          </a:p>
        </p:txBody>
      </p:sp>
      <p:sp>
        <p:nvSpPr>
          <p:cNvPr id="265" name="Translate Branch"/>
          <p:cNvSpPr txBox="1"/>
          <p:nvPr/>
        </p:nvSpPr>
        <p:spPr>
          <a:xfrm>
            <a:off x="333129" y="5243831"/>
            <a:ext cx="1828125"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pPr>
            <a:r>
              <a:t>Translate</a:t>
            </a:r>
            <a:r>
              <a:rPr i="0"/>
              <a:t> Branch</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till a Bit Lost? Never Worry!"/>
          <p:cNvSpPr txBox="1"/>
          <p:nvPr>
            <p:ph type="title"/>
          </p:nvPr>
        </p:nvSpPr>
        <p:spPr>
          <a:xfrm>
            <a:off x="304800" y="-2"/>
            <a:ext cx="5470527" cy="653858"/>
          </a:xfrm>
          <a:prstGeom prst="rect">
            <a:avLst/>
          </a:prstGeom>
        </p:spPr>
        <p:txBody>
          <a:bodyPr/>
          <a:lstStyle/>
          <a:p>
            <a:pPr/>
            <a:r>
              <a:t>Still a Bit Lost? Never Worry!</a:t>
            </a:r>
          </a:p>
        </p:txBody>
      </p:sp>
      <p:sp>
        <p:nvSpPr>
          <p:cNvPr id="268" name="• Remember that you will use these concepts every day.…"/>
          <p:cNvSpPr txBox="1"/>
          <p:nvPr/>
        </p:nvSpPr>
        <p:spPr>
          <a:xfrm>
            <a:off x="348694" y="991214"/>
            <a:ext cx="7797573" cy="17856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20000"/>
              </a:lnSpc>
              <a:defRPr sz="2000"/>
            </a:pPr>
            <a:r>
              <a:t>• Remember that you will use these concepts every day. </a:t>
            </a:r>
          </a:p>
          <a:p>
            <a:pPr marL="180472" indent="-180472">
              <a:lnSpc>
                <a:spcPct val="120000"/>
              </a:lnSpc>
              <a:buSzPct val="100000"/>
              <a:buChar char="•"/>
              <a:defRPr sz="2000"/>
            </a:pPr>
            <a:r>
              <a:t>It’s most important that you familiarize yourself with the </a:t>
            </a:r>
            <a:r>
              <a:rPr b="1"/>
              <a:t>5 basic git commands</a:t>
            </a:r>
            <a:r>
              <a:t>.</a:t>
            </a:r>
          </a:p>
          <a:p>
            <a:pPr>
              <a:lnSpc>
                <a:spcPct val="120000"/>
              </a:lnSpc>
              <a:defRPr sz="2000"/>
            </a:pPr>
            <a:r>
              <a:t>• If you’re ever in the middle of making changes and want to see what step you’re at, run </a:t>
            </a:r>
            <a:r>
              <a:rPr>
                <a:latin typeface="Andale Mono"/>
                <a:ea typeface="Andale Mono"/>
                <a:cs typeface="Andale Mono"/>
                <a:sym typeface="Andale Mono"/>
              </a:rPr>
              <a:t>git status</a:t>
            </a:r>
            <a:r>
              <a:t>.</a:t>
            </a:r>
          </a:p>
        </p:txBody>
      </p:sp>
      <p:pic>
        <p:nvPicPr>
          <p:cNvPr id="269" name="Screen Shot 2019-03-05 at 1.06.19 PM.png" descr="Screen Shot 2019-03-05 at 1.06.19 PM.png"/>
          <p:cNvPicPr>
            <a:picLocks noChangeAspect="1"/>
          </p:cNvPicPr>
          <p:nvPr/>
        </p:nvPicPr>
        <p:blipFill>
          <a:blip r:embed="rId2">
            <a:extLst/>
          </a:blip>
          <a:stretch>
            <a:fillRect/>
          </a:stretch>
        </p:blipFill>
        <p:spPr>
          <a:xfrm>
            <a:off x="674247" y="3292171"/>
            <a:ext cx="5879868" cy="253779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525"/>
          <p:cNvSpPr txBox="1"/>
          <p:nvPr>
            <p:ph type="title"/>
          </p:nvPr>
        </p:nvSpPr>
        <p:spPr>
          <a:xfrm>
            <a:off x="304797" y="-3"/>
            <a:ext cx="5470532" cy="653860"/>
          </a:xfrm>
          <a:prstGeom prst="rect">
            <a:avLst/>
          </a:prstGeom>
        </p:spPr>
        <p:txBody>
          <a:bodyPr/>
          <a:lstStyle/>
          <a:p>
            <a:pPr/>
            <a:r>
              <a:t>Still a Bit Lost? Never Worry!</a:t>
            </a:r>
          </a:p>
        </p:txBody>
      </p:sp>
      <p:pic>
        <p:nvPicPr>
          <p:cNvPr id="272" name="image12.png" descr="image12.png"/>
          <p:cNvPicPr>
            <a:picLocks noChangeAspect="1"/>
          </p:cNvPicPr>
          <p:nvPr/>
        </p:nvPicPr>
        <p:blipFill>
          <a:blip r:embed="rId2">
            <a:extLst/>
          </a:blip>
          <a:stretch>
            <a:fillRect/>
          </a:stretch>
        </p:blipFill>
        <p:spPr>
          <a:xfrm>
            <a:off x="278331" y="966787"/>
            <a:ext cx="4848227" cy="4924427"/>
          </a:xfrm>
          <a:prstGeom prst="rect">
            <a:avLst/>
          </a:prstGeom>
          <a:ln>
            <a:solidFill>
              <a:srgbClr val="5B9BD5"/>
            </a:solidFill>
          </a:ln>
        </p:spPr>
      </p:pic>
      <p:sp>
        <p:nvSpPr>
          <p:cNvPr id="273" name="Shape 527"/>
          <p:cNvSpPr txBox="1"/>
          <p:nvPr/>
        </p:nvSpPr>
        <p:spPr>
          <a:xfrm>
            <a:off x="5257800" y="2514599"/>
            <a:ext cx="3733800" cy="14174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b="1">
                <a:latin typeface="Arial"/>
                <a:ea typeface="Arial"/>
                <a:cs typeface="Arial"/>
                <a:sym typeface="Arial"/>
              </a:defRPr>
            </a:pPr>
            <a:r>
              <a:t>Follow the handy pdf guide provided to you!</a:t>
            </a:r>
          </a:p>
          <a:p>
            <a:pPr marL="285750" indent="-285750">
              <a:buSzPct val="100000"/>
              <a:buFont typeface="Arial"/>
              <a:buChar char="•"/>
              <a:defRPr b="1">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529"/>
          <p:cNvSpPr txBox="1"/>
          <p:nvPr>
            <p:ph type="title"/>
          </p:nvPr>
        </p:nvSpPr>
        <p:spPr>
          <a:xfrm>
            <a:off x="304800" y="-3"/>
            <a:ext cx="7476233" cy="653860"/>
          </a:xfrm>
          <a:prstGeom prst="rect">
            <a:avLst/>
          </a:prstGeom>
        </p:spPr>
        <p:txBody>
          <a:bodyPr/>
          <a:lstStyle/>
          <a:p>
            <a:pPr/>
            <a:r>
              <a:t>If You’re Still Lost… Here’s Some (Free) Resources</a:t>
            </a:r>
          </a:p>
        </p:txBody>
      </p:sp>
      <p:sp>
        <p:nvSpPr>
          <p:cNvPr id="276" name="Shape 531"/>
          <p:cNvSpPr txBox="1"/>
          <p:nvPr/>
        </p:nvSpPr>
        <p:spPr>
          <a:xfrm>
            <a:off x="3562725" y="5704863"/>
            <a:ext cx="201855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https://try.github.io/</a:t>
            </a:r>
          </a:p>
        </p:txBody>
      </p:sp>
      <p:pic>
        <p:nvPicPr>
          <p:cNvPr id="277" name="Screen Shot 2019-03-06 at 2.44.16 PM.png" descr="Screen Shot 2019-03-06 at 2.44.16 PM.png"/>
          <p:cNvPicPr>
            <a:picLocks noChangeAspect="1"/>
          </p:cNvPicPr>
          <p:nvPr/>
        </p:nvPicPr>
        <p:blipFill>
          <a:blip r:embed="rId2">
            <a:extLst/>
          </a:blip>
          <a:stretch>
            <a:fillRect/>
          </a:stretch>
        </p:blipFill>
        <p:spPr>
          <a:xfrm>
            <a:off x="0" y="767997"/>
            <a:ext cx="9144000" cy="48227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223"/>
          <p:cNvSpPr txBox="1"/>
          <p:nvPr>
            <p:ph type="title"/>
          </p:nvPr>
        </p:nvSpPr>
        <p:spPr>
          <a:xfrm>
            <a:off x="304797" y="-3"/>
            <a:ext cx="5470532" cy="653860"/>
          </a:xfrm>
          <a:prstGeom prst="rect">
            <a:avLst/>
          </a:prstGeom>
        </p:spPr>
        <p:txBody>
          <a:bodyPr/>
          <a:lstStyle/>
          <a:p>
            <a:pPr/>
            <a:r>
              <a:t>Where to Get Help</a:t>
            </a:r>
          </a:p>
        </p:txBody>
      </p:sp>
      <p:sp>
        <p:nvSpPr>
          <p:cNvPr id="67" name="Shape 224"/>
          <p:cNvSpPr txBox="1"/>
          <p:nvPr/>
        </p:nvSpPr>
        <p:spPr>
          <a:xfrm>
            <a:off x="196850" y="838197"/>
            <a:ext cx="8947150" cy="503780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b="1" sz="2200">
                <a:latin typeface="Arial"/>
                <a:ea typeface="Arial"/>
                <a:cs typeface="Arial"/>
                <a:sym typeface="Arial"/>
              </a:defRPr>
            </a:pPr>
            <a:r>
              <a:t>Practice, Practice, Practice: </a:t>
            </a:r>
            <a:r>
              <a:rPr b="0"/>
              <a:t>Work Individually or in Groups</a:t>
            </a:r>
            <a:endParaRPr sz="2400"/>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Review In Class Material (Exercises and Slides):</a:t>
            </a:r>
            <a:br/>
            <a:r>
              <a:rPr b="0" sz="2000"/>
              <a:t>&lt;&lt;&lt;&lt;PROVIDE LINK HERE&gt;&gt;&gt;&gt;&gt;</a:t>
            </a:r>
            <a:endParaRPr sz="2400"/>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Re-Watch Class Videos: </a:t>
            </a:r>
            <a:br/>
            <a:r>
              <a:rPr b="0"/>
              <a:t>&lt;&lt;&lt;&lt;PROVIDE LINK HERE&gt;&gt;&gt;&gt;&gt;</a:t>
            </a:r>
            <a:endParaRPr sz="2400"/>
          </a:p>
          <a:p>
            <a:pPr defTabSz="685800">
              <a:spcBef>
                <a:spcPts val="500"/>
              </a:spcBef>
              <a:defRPr b="1" sz="2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In Class Office Hours: </a:t>
            </a:r>
            <a:r>
              <a:rPr b="0"/>
              <a:t>45 minutes before class, 30 minutes after</a:t>
            </a:r>
            <a:endParaRPr sz="2400"/>
          </a:p>
          <a:p>
            <a:pPr defTabSz="685800">
              <a:spcBef>
                <a:spcPts val="500"/>
              </a:spcBef>
              <a:defRPr sz="2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One-on-One Sessions: </a:t>
            </a:r>
            <a:r>
              <a:rPr b="0"/>
              <a:t>By Announcement through SSM</a:t>
            </a:r>
          </a:p>
          <a:p>
            <a:pPr marL="257175" indent="-257175" defTabSz="685800">
              <a:spcBef>
                <a:spcPts val="500"/>
              </a:spcBef>
              <a:buSzPct val="100000"/>
              <a:buFont typeface="Arial"/>
              <a:buChar char="•"/>
              <a:defRPr sz="1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Contact Student Success: </a:t>
            </a:r>
            <a:r>
              <a:rPr b="0"/>
              <a:t>Anytime!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533"/>
          <p:cNvSpPr txBox="1"/>
          <p:nvPr>
            <p:ph type="title"/>
          </p:nvPr>
        </p:nvSpPr>
        <p:spPr>
          <a:xfrm>
            <a:off x="390606" y="2953542"/>
            <a:ext cx="8229601" cy="871860"/>
          </a:xfrm>
          <a:prstGeom prst="rect">
            <a:avLst/>
          </a:prstGeom>
        </p:spPr>
        <p:txBody>
          <a:bodyPr/>
          <a:lstStyle/>
          <a:p>
            <a:pPr/>
            <a:r>
              <a:t>HTML Round 2</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535"/>
          <p:cNvSpPr txBox="1"/>
          <p:nvPr>
            <p:ph type="title"/>
          </p:nvPr>
        </p:nvSpPr>
        <p:spPr>
          <a:xfrm>
            <a:off x="304800" y="-3"/>
            <a:ext cx="6858000" cy="653860"/>
          </a:xfrm>
          <a:prstGeom prst="rect">
            <a:avLst/>
          </a:prstGeom>
        </p:spPr>
        <p:txBody>
          <a:bodyPr/>
          <a:lstStyle/>
          <a:p>
            <a:pPr/>
            <a:r>
              <a:t>HTML Syntax (Basic)</a:t>
            </a:r>
          </a:p>
        </p:txBody>
      </p:sp>
      <p:sp>
        <p:nvSpPr>
          <p:cNvPr id="282" name="Shape 536"/>
          <p:cNvSpPr/>
          <p:nvPr/>
        </p:nvSpPr>
        <p:spPr>
          <a:xfrm>
            <a:off x="897616" y="2974636"/>
            <a:ext cx="1371606" cy="646317"/>
          </a:xfrm>
          <a:prstGeom prst="rect">
            <a:avLst/>
          </a:prstGeom>
          <a:solidFill>
            <a:srgbClr val="ED7D31"/>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&lt;h1&gt;</a:t>
            </a:r>
          </a:p>
        </p:txBody>
      </p:sp>
      <p:sp>
        <p:nvSpPr>
          <p:cNvPr id="283" name="Shape 537"/>
          <p:cNvSpPr/>
          <p:nvPr/>
        </p:nvSpPr>
        <p:spPr>
          <a:xfrm>
            <a:off x="2269215" y="2971799"/>
            <a:ext cx="5372106" cy="646317"/>
          </a:xfrm>
          <a:prstGeom prst="rect">
            <a:avLst/>
          </a:prstGeom>
          <a:solidFill>
            <a:srgbClr val="E7E6E6"/>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This is Mah House</a:t>
            </a:r>
          </a:p>
        </p:txBody>
      </p:sp>
      <p:sp>
        <p:nvSpPr>
          <p:cNvPr id="284" name="Shape 538"/>
          <p:cNvSpPr/>
          <p:nvPr/>
        </p:nvSpPr>
        <p:spPr>
          <a:xfrm>
            <a:off x="6993618" y="2971799"/>
            <a:ext cx="1676403" cy="646317"/>
          </a:xfrm>
          <a:prstGeom prst="rect">
            <a:avLst/>
          </a:prstGeom>
          <a:solidFill>
            <a:srgbClr val="ED7D31"/>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&lt;/h1&gt;</a:t>
            </a:r>
          </a:p>
        </p:txBody>
      </p:sp>
      <p:sp>
        <p:nvSpPr>
          <p:cNvPr id="285" name="Shape 539"/>
          <p:cNvSpPr txBox="1"/>
          <p:nvPr/>
        </p:nvSpPr>
        <p:spPr>
          <a:xfrm>
            <a:off x="716734" y="4497318"/>
            <a:ext cx="1637439"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Opening Tag</a:t>
            </a:r>
          </a:p>
        </p:txBody>
      </p:sp>
      <p:sp>
        <p:nvSpPr>
          <p:cNvPr id="286" name="Shape 540"/>
          <p:cNvSpPr txBox="1"/>
          <p:nvPr/>
        </p:nvSpPr>
        <p:spPr>
          <a:xfrm>
            <a:off x="7106577" y="4497318"/>
            <a:ext cx="1538716"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Closing Tag</a:t>
            </a:r>
          </a:p>
        </p:txBody>
      </p:sp>
      <p:sp>
        <p:nvSpPr>
          <p:cNvPr id="287" name="Shape 541"/>
          <p:cNvSpPr txBox="1"/>
          <p:nvPr/>
        </p:nvSpPr>
        <p:spPr>
          <a:xfrm>
            <a:off x="4148832" y="1420478"/>
            <a:ext cx="1134027"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Content </a:t>
            </a:r>
          </a:p>
        </p:txBody>
      </p:sp>
      <p:cxnSp>
        <p:nvCxnSpPr>
          <p:cNvPr id="288" name="Connector 542"/>
          <p:cNvCxnSpPr>
            <a:stCxn id="285" idx="0"/>
            <a:endCxn id="282" idx="0"/>
          </p:cNvCxnSpPr>
          <p:nvPr/>
        </p:nvCxnSpPr>
        <p:spPr>
          <a:xfrm flipV="1">
            <a:off x="1535453" y="3297794"/>
            <a:ext cx="47966" cy="1387138"/>
          </a:xfrm>
          <a:prstGeom prst="straightConnector1">
            <a:avLst/>
          </a:prstGeom>
          <a:ln w="63500">
            <a:solidFill>
              <a:srgbClr val="5B9BD5"/>
            </a:solidFill>
            <a:miter/>
            <a:tailEnd type="triangle"/>
          </a:ln>
        </p:spPr>
      </p:cxnSp>
      <p:sp>
        <p:nvSpPr>
          <p:cNvPr id="289" name="Shape 543"/>
          <p:cNvSpPr/>
          <p:nvPr/>
        </p:nvSpPr>
        <p:spPr>
          <a:xfrm flipV="1">
            <a:off x="7923562" y="3682522"/>
            <a:ext cx="5" cy="814801"/>
          </a:xfrm>
          <a:prstGeom prst="line">
            <a:avLst/>
          </a:prstGeom>
          <a:ln w="63500">
            <a:solidFill>
              <a:srgbClr val="5B9BD5"/>
            </a:solidFill>
            <a:miter/>
            <a:tailEnd type="triangle"/>
          </a:ln>
        </p:spPr>
        <p:txBody>
          <a:bodyPr lIns="45718" tIns="45718" rIns="45718" bIns="45718"/>
          <a:lstStyle/>
          <a:p>
            <a:pPr/>
          </a:p>
        </p:txBody>
      </p:sp>
      <p:sp>
        <p:nvSpPr>
          <p:cNvPr id="290" name="Shape 544"/>
          <p:cNvSpPr/>
          <p:nvPr/>
        </p:nvSpPr>
        <p:spPr>
          <a:xfrm>
            <a:off x="4761341" y="1982715"/>
            <a:ext cx="5" cy="989088"/>
          </a:xfrm>
          <a:prstGeom prst="line">
            <a:avLst/>
          </a:prstGeom>
          <a:ln w="63500">
            <a:solidFill>
              <a:srgbClr val="5B9BD5"/>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546"/>
          <p:cNvSpPr txBox="1"/>
          <p:nvPr>
            <p:ph type="title"/>
          </p:nvPr>
        </p:nvSpPr>
        <p:spPr>
          <a:xfrm>
            <a:off x="304800" y="-3"/>
            <a:ext cx="6858000" cy="653860"/>
          </a:xfrm>
          <a:prstGeom prst="rect">
            <a:avLst/>
          </a:prstGeom>
        </p:spPr>
        <p:txBody>
          <a:bodyPr/>
          <a:lstStyle/>
          <a:p>
            <a:pPr/>
            <a:r>
              <a:t>HTML Syntax (with Attribute)</a:t>
            </a:r>
          </a:p>
        </p:txBody>
      </p:sp>
      <p:pic>
        <p:nvPicPr>
          <p:cNvPr id="293" name="image14.png" descr="image14.png"/>
          <p:cNvPicPr>
            <a:picLocks noChangeAspect="1"/>
          </p:cNvPicPr>
          <p:nvPr/>
        </p:nvPicPr>
        <p:blipFill>
          <a:blip r:embed="rId2">
            <a:extLst/>
          </a:blip>
          <a:stretch>
            <a:fillRect/>
          </a:stretch>
        </p:blipFill>
        <p:spPr>
          <a:xfrm>
            <a:off x="88600" y="1325999"/>
            <a:ext cx="9251754" cy="46823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549"/>
          <p:cNvSpPr txBox="1"/>
          <p:nvPr>
            <p:ph type="title"/>
          </p:nvPr>
        </p:nvSpPr>
        <p:spPr>
          <a:xfrm>
            <a:off x="304800" y="-3"/>
            <a:ext cx="6858000" cy="653860"/>
          </a:xfrm>
          <a:prstGeom prst="rect">
            <a:avLst/>
          </a:prstGeom>
        </p:spPr>
        <p:txBody>
          <a:bodyPr/>
          <a:lstStyle/>
          <a:p>
            <a:pPr/>
            <a:r>
              <a:t>Tricky Tags (Self-Closing)</a:t>
            </a:r>
          </a:p>
        </p:txBody>
      </p:sp>
      <p:pic>
        <p:nvPicPr>
          <p:cNvPr id="296" name="image15.png" descr="image15.png"/>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552"/>
          <p:cNvSpPr txBox="1"/>
          <p:nvPr>
            <p:ph type="title"/>
          </p:nvPr>
        </p:nvSpPr>
        <p:spPr>
          <a:xfrm>
            <a:off x="304800" y="-3"/>
            <a:ext cx="6858000" cy="653860"/>
          </a:xfrm>
          <a:prstGeom prst="rect">
            <a:avLst/>
          </a:prstGeom>
        </p:spPr>
        <p:txBody>
          <a:bodyPr/>
          <a:lstStyle/>
          <a:p>
            <a:pPr/>
            <a:r>
              <a:t>Important Common Tags</a:t>
            </a:r>
          </a:p>
        </p:txBody>
      </p:sp>
      <p:sp>
        <p:nvSpPr>
          <p:cNvPr id="299" name="Shape 553"/>
          <p:cNvSpPr txBox="1"/>
          <p:nvPr/>
        </p:nvSpPr>
        <p:spPr>
          <a:xfrm>
            <a:off x="457199" y="783748"/>
            <a:ext cx="8782009" cy="46526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685800">
              <a:lnSpc>
                <a:spcPct val="80000"/>
              </a:lnSpc>
              <a:spcBef>
                <a:spcPts val="400"/>
              </a:spcBef>
              <a:defRPr b="1" u="sng">
                <a:latin typeface="Arial"/>
                <a:ea typeface="Arial"/>
                <a:cs typeface="Arial"/>
                <a:sym typeface="Arial"/>
              </a:defRPr>
            </a:pPr>
            <a:r>
              <a:t>Headings: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&lt;h1&gt; &lt;/h1&gt; </a:t>
            </a:r>
            <a:r>
              <a:rPr b="0"/>
              <a:t>- Heading 1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&lt;h2&gt; &lt;/h2&gt; </a:t>
            </a:r>
            <a:r>
              <a:rPr b="0"/>
              <a:t>- Heading 2 (Next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&lt;h3&gt; &lt;/h3&gt; </a:t>
            </a:r>
            <a:r>
              <a:rPr b="0"/>
              <a:t>- Heading 3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a:t>
            </a:r>
            <a:endParaRPr sz="2000"/>
          </a:p>
          <a:p>
            <a:pPr defTabSz="685800">
              <a:lnSpc>
                <a:spcPct val="80000"/>
              </a:lnSpc>
              <a:spcBef>
                <a:spcPts val="400"/>
              </a:spcBef>
              <a:defRPr b="1" sz="2000">
                <a:latin typeface="Arial"/>
                <a:ea typeface="Arial"/>
                <a:cs typeface="Arial"/>
                <a:sym typeface="Arial"/>
              </a:defRPr>
            </a:pPr>
          </a:p>
          <a:p>
            <a:pPr defTabSz="685800">
              <a:lnSpc>
                <a:spcPct val="80000"/>
              </a:lnSpc>
              <a:spcBef>
                <a:spcPts val="400"/>
              </a:spcBef>
              <a:defRPr b="1" u="sng">
                <a:latin typeface="Arial"/>
                <a:ea typeface="Arial"/>
                <a:cs typeface="Arial"/>
                <a:sym typeface="Arial"/>
              </a:defRPr>
            </a:pPr>
            <a:r>
              <a:t>Containers: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&lt;html&gt; &lt;/html&gt; </a:t>
            </a:r>
            <a:r>
              <a:rPr b="0"/>
              <a:t>- Wraps the entire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&lt;head&gt; &lt;/head&gt;</a:t>
            </a:r>
            <a:r>
              <a:rPr b="0"/>
              <a:t> - Wraps the header of the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&lt;body&gt; &lt;/body&gt; </a:t>
            </a:r>
            <a:r>
              <a:rPr b="0"/>
              <a:t>- Wraps the main content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&lt;div&gt; &lt;/div&gt; </a:t>
            </a:r>
            <a:r>
              <a:rPr b="0"/>
              <a:t>- Logical Container ***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&lt;p&gt; &lt;/p&gt; </a:t>
            </a:r>
            <a:r>
              <a:rPr b="0"/>
              <a:t>- Wraps individual Paragraphs </a:t>
            </a:r>
            <a:endParaRPr sz="2000"/>
          </a:p>
          <a:p>
            <a:pPr marL="257175" indent="-257175" defTabSz="685800">
              <a:lnSpc>
                <a:spcPct val="80000"/>
              </a:lnSpc>
              <a:spcBef>
                <a:spcPts val="400"/>
              </a:spcBef>
              <a:buSzPct val="100000"/>
              <a:buFont typeface="Arial"/>
              <a:buChar char="•"/>
              <a:defRPr b="1" sz="2000">
                <a:latin typeface="Arial"/>
                <a:ea typeface="Arial"/>
                <a:cs typeface="Arial"/>
                <a:sym typeface="Arial"/>
              </a:defRPr>
            </a:pPr>
          </a:p>
          <a:p>
            <a:pPr defTabSz="685800">
              <a:lnSpc>
                <a:spcPct val="80000"/>
              </a:lnSpc>
              <a:spcBef>
                <a:spcPts val="400"/>
              </a:spcBef>
              <a:defRPr b="1" u="sng">
                <a:latin typeface="Arial"/>
                <a:ea typeface="Arial"/>
                <a:cs typeface="Arial"/>
                <a:sym typeface="Arial"/>
              </a:defRPr>
            </a:pPr>
            <a:r>
              <a:t>Others: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&lt;strong&gt; </a:t>
            </a:r>
            <a:r>
              <a:rPr b="0"/>
              <a:t>(bold), </a:t>
            </a:r>
            <a:r>
              <a:t>&lt;em&gt; </a:t>
            </a:r>
            <a:r>
              <a:rPr b="0"/>
              <a:t>(emphasis)</a:t>
            </a:r>
            <a:endParaRPr sz="2200"/>
          </a:p>
          <a:p>
            <a:pPr marL="257175" indent="-257175" defTabSz="685800">
              <a:lnSpc>
                <a:spcPct val="80000"/>
              </a:lnSpc>
              <a:spcBef>
                <a:spcPts val="400"/>
              </a:spcBef>
              <a:buSzPct val="100000"/>
              <a:buFont typeface="Arial"/>
              <a:buChar char="•"/>
              <a:defRPr b="1">
                <a:latin typeface="Arial"/>
                <a:ea typeface="Arial"/>
                <a:cs typeface="Arial"/>
                <a:sym typeface="Arial"/>
              </a:defRPr>
            </a:pPr>
            <a:r>
              <a:t>&lt;img&gt; </a:t>
            </a:r>
            <a:r>
              <a:rPr b="0"/>
              <a:t>(images)</a:t>
            </a:r>
            <a:r>
              <a:t>, &lt;a href&gt; </a:t>
            </a:r>
            <a:r>
              <a:rPr b="0"/>
              <a:t>(links)</a:t>
            </a:r>
            <a:r>
              <a:t>, &lt;li&gt; </a:t>
            </a:r>
            <a:r>
              <a:rPr b="0"/>
              <a:t>(list items)</a:t>
            </a:r>
            <a:r>
              <a:t> , &lt;title&gt;</a:t>
            </a:r>
            <a:r>
              <a:rPr b="0"/>
              <a:t> (title), </a:t>
            </a:r>
            <a:br>
              <a:rPr b="0"/>
            </a:br>
            <a:r>
              <a:t>&lt;br&gt;</a:t>
            </a:r>
            <a:r>
              <a:rPr b="0"/>
              <a:t> (line break), </a:t>
            </a:r>
            <a:r>
              <a:t>&lt;table&gt; </a:t>
            </a:r>
            <a:r>
              <a:rPr b="0"/>
              <a:t>(tables), </a:t>
            </a:r>
            <a:r>
              <a:t>&lt;!-- --&gt;</a:t>
            </a:r>
            <a:r>
              <a:rPr b="0"/>
              <a:t> (comments)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555"/>
          <p:cNvSpPr txBox="1"/>
          <p:nvPr>
            <p:ph type="title"/>
          </p:nvPr>
        </p:nvSpPr>
        <p:spPr>
          <a:xfrm>
            <a:off x="304800" y="-3"/>
            <a:ext cx="6858000" cy="653860"/>
          </a:xfrm>
          <a:prstGeom prst="rect">
            <a:avLst/>
          </a:prstGeom>
        </p:spPr>
        <p:txBody>
          <a:bodyPr/>
          <a:lstStyle/>
          <a:p>
            <a:pPr/>
            <a:r>
              <a:t>Less Common Tags</a:t>
            </a:r>
          </a:p>
        </p:txBody>
      </p:sp>
      <p:sp>
        <p:nvSpPr>
          <p:cNvPr id="302" name="Shape 556"/>
          <p:cNvSpPr txBox="1"/>
          <p:nvPr/>
        </p:nvSpPr>
        <p:spPr>
          <a:xfrm>
            <a:off x="457199" y="783751"/>
            <a:ext cx="8782009" cy="43630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4601" indent="-254601" defTabSz="678941">
              <a:spcBef>
                <a:spcPts val="400"/>
              </a:spcBef>
              <a:buSzPct val="100000"/>
              <a:buFont typeface="Arial"/>
              <a:buChar char="•"/>
              <a:defRPr b="1" sz="1900">
                <a:latin typeface="Arial"/>
                <a:ea typeface="Arial"/>
                <a:cs typeface="Arial"/>
                <a:sym typeface="Arial"/>
              </a:defRPr>
            </a:pPr>
            <a:r>
              <a:t>All HTML Tags are listed here: </a:t>
            </a:r>
            <a:r>
              <a:rPr b="0" u="sng">
                <a:solidFill>
                  <a:srgbClr val="0000FF"/>
                </a:solidFill>
                <a:uFill>
                  <a:solidFill>
                    <a:srgbClr val="0000FF"/>
                  </a:solidFill>
                </a:uFill>
                <a:hlinkClick r:id="rId2" invalidUrl="" action="" tgtFrame="" tooltip="" history="1" highlightClick="0" endSnd="0"/>
              </a:rPr>
              <a:t>http://www.w3schools.com/tags/</a:t>
            </a:r>
          </a:p>
          <a:p>
            <a:pPr defTabSz="678941">
              <a:spcBef>
                <a:spcPts val="500"/>
              </a:spcBef>
              <a:defRPr sz="1900" u="sng">
                <a:solidFill>
                  <a:srgbClr val="0000FF"/>
                </a:solidFill>
                <a:uFill>
                  <a:solidFill>
                    <a:srgbClr val="0000FF"/>
                  </a:solidFill>
                </a:uFill>
                <a:latin typeface="Arial"/>
                <a:ea typeface="Arial"/>
                <a:cs typeface="Arial"/>
                <a:sym typeface="Arial"/>
              </a:defRPr>
            </a:pPr>
          </a:p>
          <a:p>
            <a:pPr marL="254601" indent="-254601" defTabSz="678941">
              <a:spcBef>
                <a:spcPts val="400"/>
              </a:spcBef>
              <a:buSzPct val="100000"/>
              <a:buFont typeface="Arial"/>
              <a:buChar char="•"/>
              <a:defRPr sz="1900">
                <a:latin typeface="Arial"/>
                <a:ea typeface="Arial"/>
                <a:cs typeface="Arial"/>
                <a:sym typeface="Arial"/>
              </a:defRPr>
            </a:pPr>
            <a:r>
              <a:t>Don’t try to memorize them! Simply refer back to documentation as needed. </a:t>
            </a:r>
            <a:endParaRPr sz="2300"/>
          </a:p>
          <a:p>
            <a:pPr marL="254601" indent="-254601" defTabSz="678941">
              <a:spcBef>
                <a:spcPts val="500"/>
              </a:spcBef>
              <a:buSzPct val="100000"/>
              <a:buFont typeface="Arial"/>
              <a:buChar char="•"/>
              <a:defRPr sz="2300">
                <a:latin typeface="Arial"/>
                <a:ea typeface="Arial"/>
                <a:cs typeface="Arial"/>
                <a:sym typeface="Arial"/>
              </a:defRPr>
            </a:pPr>
          </a:p>
          <a:p>
            <a:pPr marL="254601" indent="-254601" defTabSz="678941">
              <a:spcBef>
                <a:spcPts val="400"/>
              </a:spcBef>
              <a:buSzPct val="100000"/>
              <a:buFont typeface="Arial"/>
              <a:buChar char="•"/>
              <a:defRPr sz="1900">
                <a:latin typeface="Arial"/>
                <a:ea typeface="Arial"/>
                <a:cs typeface="Arial"/>
                <a:sym typeface="Arial"/>
              </a:defRPr>
            </a:pPr>
            <a:r>
              <a:t>Other tags:</a:t>
            </a:r>
            <a:endParaRPr sz="2300"/>
          </a:p>
          <a:p>
            <a:pPr lvl="1" marL="551640" indent="-212169" defTabSz="678941">
              <a:spcBef>
                <a:spcPts val="400"/>
              </a:spcBef>
              <a:buSzPct val="100000"/>
              <a:buFont typeface="Arial"/>
              <a:buChar char="–"/>
              <a:defRPr sz="1900">
                <a:latin typeface="Arial"/>
                <a:ea typeface="Arial"/>
                <a:cs typeface="Arial"/>
                <a:sym typeface="Arial"/>
              </a:defRPr>
            </a:pPr>
            <a:r>
              <a:t>&lt;video&gt; for Videos</a:t>
            </a:r>
            <a:endParaRPr sz="2000"/>
          </a:p>
          <a:p>
            <a:pPr lvl="1" marL="551640" indent="-212169" defTabSz="678941">
              <a:spcBef>
                <a:spcPts val="400"/>
              </a:spcBef>
              <a:buSzPct val="100000"/>
              <a:buFont typeface="Arial"/>
              <a:buChar char="–"/>
              <a:defRPr sz="1900">
                <a:latin typeface="Arial"/>
                <a:ea typeface="Arial"/>
                <a:cs typeface="Arial"/>
                <a:sym typeface="Arial"/>
              </a:defRPr>
            </a:pPr>
            <a:r>
              <a:t>&lt;audio&gt; for Audio files</a:t>
            </a:r>
            <a:endParaRPr sz="2000"/>
          </a:p>
          <a:p>
            <a:pPr lvl="1" marL="551640" indent="-212169" defTabSz="678941">
              <a:spcBef>
                <a:spcPts val="400"/>
              </a:spcBef>
              <a:buSzPct val="100000"/>
              <a:buFont typeface="Arial"/>
              <a:buChar char="–"/>
              <a:defRPr sz="1900">
                <a:latin typeface="Arial"/>
                <a:ea typeface="Arial"/>
                <a:cs typeface="Arial"/>
                <a:sym typeface="Arial"/>
              </a:defRPr>
            </a:pPr>
            <a:r>
              <a:t>&lt;embed&gt; for Embedded files</a:t>
            </a:r>
            <a:endParaRPr sz="2000"/>
          </a:p>
          <a:p>
            <a:pPr lvl="1" marL="551640" indent="-212169" defTabSz="678941">
              <a:spcBef>
                <a:spcPts val="400"/>
              </a:spcBef>
              <a:buSzPct val="100000"/>
              <a:buFont typeface="Arial"/>
              <a:buChar char="–"/>
              <a:defRPr sz="1900">
                <a:latin typeface="Arial"/>
                <a:ea typeface="Arial"/>
                <a:cs typeface="Arial"/>
                <a:sym typeface="Arial"/>
              </a:defRPr>
            </a:pPr>
            <a:r>
              <a:t>&lt;code&gt; for including computer code</a:t>
            </a:r>
            <a:endParaRPr sz="2000"/>
          </a:p>
          <a:p>
            <a:pPr lvl="1" marL="551640" indent="-212169" defTabSz="678941">
              <a:spcBef>
                <a:spcPts val="400"/>
              </a:spcBef>
              <a:buSzPct val="100000"/>
              <a:buFont typeface="Arial"/>
              <a:buChar char="–"/>
              <a:defRPr sz="1900">
                <a:latin typeface="Arial"/>
                <a:ea typeface="Arial"/>
                <a:cs typeface="Arial"/>
                <a:sym typeface="Arial"/>
              </a:defRPr>
            </a:pPr>
            <a:r>
              <a:t>&lt;header&gt; for headers</a:t>
            </a:r>
            <a:endParaRPr sz="2000"/>
          </a:p>
          <a:p>
            <a:pPr lvl="1" marL="551640" indent="-212169" defTabSz="678941">
              <a:spcBef>
                <a:spcPts val="400"/>
              </a:spcBef>
              <a:buSzPct val="100000"/>
              <a:buFont typeface="Arial"/>
              <a:buChar char="–"/>
              <a:defRPr sz="1900">
                <a:latin typeface="Arial"/>
                <a:ea typeface="Arial"/>
                <a:cs typeface="Arial"/>
                <a:sym typeface="Arial"/>
              </a:defRPr>
            </a:pPr>
            <a:r>
              <a:t>&lt;nav&gt; for navigation bars</a:t>
            </a:r>
            <a:endParaRPr sz="2000"/>
          </a:p>
          <a:p>
            <a:pPr lvl="1" marL="551640" indent="-212169" defTabSz="678941">
              <a:spcBef>
                <a:spcPts val="400"/>
              </a:spcBef>
              <a:buSzPct val="100000"/>
              <a:buFont typeface="Arial"/>
              <a:buChar char="–"/>
              <a:defRPr sz="1900">
                <a:latin typeface="Arial"/>
                <a:ea typeface="Arial"/>
                <a:cs typeface="Arial"/>
                <a:sym typeface="Arial"/>
              </a:defRPr>
            </a:pPr>
            <a:r>
              <a:t>&lt;footer&gt; for footers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558"/>
          <p:cNvSpPr txBox="1"/>
          <p:nvPr>
            <p:ph type="title"/>
          </p:nvPr>
        </p:nvSpPr>
        <p:spPr>
          <a:xfrm>
            <a:off x="304800" y="-3"/>
            <a:ext cx="6858000" cy="653860"/>
          </a:xfrm>
          <a:prstGeom prst="rect">
            <a:avLst/>
          </a:prstGeom>
        </p:spPr>
        <p:txBody>
          <a:bodyPr/>
          <a:lstStyle/>
          <a:p>
            <a:pPr/>
            <a:r>
              <a:t>HTML for Forms</a:t>
            </a:r>
          </a:p>
        </p:txBody>
      </p:sp>
      <p:sp>
        <p:nvSpPr>
          <p:cNvPr id="305" name="Shape 559"/>
          <p:cNvSpPr txBox="1"/>
          <p:nvPr/>
        </p:nvSpPr>
        <p:spPr>
          <a:xfrm>
            <a:off x="457199" y="783751"/>
            <a:ext cx="8782009" cy="4349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685800">
              <a:lnSpc>
                <a:spcPct val="90000"/>
              </a:lnSpc>
              <a:spcBef>
                <a:spcPts val="500"/>
              </a:spcBef>
              <a:defRPr b="1" sz="2200" u="sng">
                <a:latin typeface="Arial"/>
                <a:ea typeface="Arial"/>
                <a:cs typeface="Arial"/>
                <a:sym typeface="Arial"/>
              </a:defRPr>
            </a:pPr>
            <a:r>
              <a:t>Common UI (User Interface) Form Elements:</a:t>
            </a:r>
            <a:endParaRPr sz="2400"/>
          </a:p>
          <a:p>
            <a:pPr defTabSz="685800">
              <a:lnSpc>
                <a:spcPct val="90000"/>
              </a:lnSpc>
              <a:spcBef>
                <a:spcPts val="500"/>
              </a:spcBef>
              <a:defRPr b="1" sz="2400" u="sng">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&lt;form&gt; </a:t>
            </a:r>
            <a:r>
              <a:rPr b="0"/>
              <a:t>- Creates a form section in HTML</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&lt;input&gt; </a:t>
            </a:r>
            <a:r>
              <a:rPr b="0"/>
              <a:t>- Input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&lt;label&gt; </a:t>
            </a:r>
            <a:r>
              <a:rPr b="0"/>
              <a:t>- Labels for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&lt;button&gt; </a:t>
            </a:r>
            <a:r>
              <a:rPr b="0"/>
              <a:t>- Button</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&lt;textarea&gt; </a:t>
            </a:r>
            <a:r>
              <a:rPr b="0"/>
              <a:t>- Large textbox</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561"/>
          <p:cNvSpPr txBox="1"/>
          <p:nvPr>
            <p:ph type="title"/>
          </p:nvPr>
        </p:nvSpPr>
        <p:spPr>
          <a:xfrm>
            <a:off x="304800" y="-3"/>
            <a:ext cx="6858000" cy="653860"/>
          </a:xfrm>
          <a:prstGeom prst="rect">
            <a:avLst/>
          </a:prstGeom>
        </p:spPr>
        <p:txBody>
          <a:bodyPr/>
          <a:lstStyle/>
          <a:p>
            <a:pPr/>
            <a:r>
              <a:t>HTML for Forms</a:t>
            </a:r>
          </a:p>
        </p:txBody>
      </p:sp>
      <p:pic>
        <p:nvPicPr>
          <p:cNvPr id="308" name="image16.png" descr="image16.png"/>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309" name="image17.png" descr="image17.png"/>
          <p:cNvPicPr>
            <a:picLocks noChangeAspect="1"/>
          </p:cNvPicPr>
          <p:nvPr/>
        </p:nvPicPr>
        <p:blipFill>
          <a:blip r:embed="rId3">
            <a:extLst/>
          </a:blip>
          <a:stretch>
            <a:fillRect/>
          </a:stretch>
        </p:blipFill>
        <p:spPr>
          <a:xfrm>
            <a:off x="2057400" y="4615338"/>
            <a:ext cx="4333875" cy="1562105"/>
          </a:xfrm>
          <a:prstGeom prst="rect">
            <a:avLst/>
          </a:prstGeom>
          <a:ln>
            <a:solidFill>
              <a:srgbClr val="2E75B6"/>
            </a:solidFill>
          </a:ln>
        </p:spPr>
      </p:pic>
      <p:sp>
        <p:nvSpPr>
          <p:cNvPr id="310" name="Shape 564"/>
          <p:cNvSpPr/>
          <p:nvPr/>
        </p:nvSpPr>
        <p:spPr>
          <a:xfrm flipH="1">
            <a:off x="4521425" y="4387220"/>
            <a:ext cx="84456" cy="223377"/>
          </a:xfrm>
          <a:prstGeom prst="line">
            <a:avLst/>
          </a:prstGeom>
          <a:ln w="73025">
            <a:solidFill>
              <a:srgbClr val="5B9BD5"/>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566"/>
          <p:cNvSpPr txBox="1"/>
          <p:nvPr>
            <p:ph type="title"/>
          </p:nvPr>
        </p:nvSpPr>
        <p:spPr>
          <a:xfrm>
            <a:off x="304800" y="-3"/>
            <a:ext cx="6858000" cy="653860"/>
          </a:xfrm>
          <a:prstGeom prst="rect">
            <a:avLst/>
          </a:prstGeom>
        </p:spPr>
        <p:txBody>
          <a:bodyPr/>
          <a:lstStyle/>
          <a:p>
            <a:pPr/>
            <a:r>
              <a:t>On Ugly HTML</a:t>
            </a:r>
          </a:p>
        </p:txBody>
      </p:sp>
      <p:pic>
        <p:nvPicPr>
          <p:cNvPr id="313" name="image18.png" descr="image18.png"/>
          <p:cNvPicPr>
            <a:picLocks noChangeAspect="1"/>
          </p:cNvPicPr>
          <p:nvPr/>
        </p:nvPicPr>
        <p:blipFill>
          <a:blip r:embed="rId2">
            <a:extLst/>
          </a:blip>
          <a:stretch>
            <a:fillRect/>
          </a:stretch>
        </p:blipFill>
        <p:spPr>
          <a:xfrm>
            <a:off x="300035" y="914400"/>
            <a:ext cx="8543929" cy="3181350"/>
          </a:xfrm>
          <a:prstGeom prst="rect">
            <a:avLst/>
          </a:prstGeom>
          <a:ln w="12700">
            <a:miter lim="400000"/>
          </a:ln>
        </p:spPr>
      </p:pic>
      <p:sp>
        <p:nvSpPr>
          <p:cNvPr id="314" name="Shape 568"/>
          <p:cNvSpPr txBox="1"/>
          <p:nvPr/>
        </p:nvSpPr>
        <p:spPr>
          <a:xfrm>
            <a:off x="304800" y="4343398"/>
            <a:ext cx="8686800" cy="18594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t>Don’t do this… Use proper indentation and sectioning.</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Readable code is easier to maintain.</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Invest time to get better about this now. It will pay dividends!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570"/>
          <p:cNvSpPr txBox="1"/>
          <p:nvPr>
            <p:ph type="title"/>
          </p:nvPr>
        </p:nvSpPr>
        <p:spPr>
          <a:xfrm>
            <a:off x="304797" y="-3"/>
            <a:ext cx="5470532" cy="653860"/>
          </a:xfrm>
          <a:prstGeom prst="rect">
            <a:avLst/>
          </a:prstGeom>
        </p:spPr>
        <p:txBody>
          <a:bodyPr/>
          <a:lstStyle/>
          <a:p>
            <a:pPr/>
            <a:r>
              <a:t>&gt; YOUR TURN!</a:t>
            </a:r>
          </a:p>
        </p:txBody>
      </p:sp>
      <p:sp>
        <p:nvSpPr>
          <p:cNvPr id="317"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18" name="Shape 572"/>
          <p:cNvSpPr txBox="1"/>
          <p:nvPr/>
        </p:nvSpPr>
        <p:spPr>
          <a:xfrm>
            <a:off x="304800" y="914397"/>
            <a:ext cx="8686800" cy="25706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In this activity, you’ll create a student bio using HTML. You will then add, commit, and push your completed HTML to GitHub for the world to see.</a:t>
            </a:r>
          </a:p>
          <a:p>
            <a:pPr>
              <a:defRPr sz="2400">
                <a:latin typeface="Arial"/>
                <a:ea typeface="Arial"/>
                <a:cs typeface="Arial"/>
                <a:sym typeface="Arial"/>
              </a:defRPr>
            </a:pPr>
          </a:p>
          <a:p>
            <a:pPr>
              <a:defRPr sz="2400">
                <a:latin typeface="Arial"/>
                <a:ea typeface="Arial"/>
                <a:cs typeface="Arial"/>
                <a:sym typeface="Arial"/>
              </a:defRPr>
            </a:pPr>
            <a:r>
              <a:t>Additional instructions, sent via Slack.</a:t>
            </a:r>
          </a:p>
        </p:txBody>
      </p:sp>
      <p:sp>
        <p:nvSpPr>
          <p:cNvPr id="319" name="Shape 573"/>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1-HTML_Git </a:t>
            </a:r>
            <a:r>
              <a:t>|  Suggested Time: </a:t>
            </a:r>
            <a:r>
              <a:rPr b="0"/>
              <a:t>20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226"/>
          <p:cNvSpPr txBox="1"/>
          <p:nvPr>
            <p:ph type="title"/>
          </p:nvPr>
        </p:nvSpPr>
        <p:spPr>
          <a:xfrm>
            <a:off x="304797" y="-3"/>
            <a:ext cx="5470532" cy="653860"/>
          </a:xfrm>
          <a:prstGeom prst="rect">
            <a:avLst/>
          </a:prstGeom>
        </p:spPr>
        <p:txBody>
          <a:bodyPr/>
          <a:lstStyle/>
          <a:p>
            <a:pPr/>
            <a:r>
              <a:t>Homework #1 - Assignment</a:t>
            </a:r>
          </a:p>
        </p:txBody>
      </p:sp>
      <p:sp>
        <p:nvSpPr>
          <p:cNvPr id="70" name="Shape 227"/>
          <p:cNvSpPr txBox="1"/>
          <p:nvPr/>
        </p:nvSpPr>
        <p:spPr>
          <a:xfrm>
            <a:off x="304799" y="761997"/>
            <a:ext cx="8740776" cy="375634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b="1" sz="2200">
                <a:latin typeface="Arial"/>
                <a:ea typeface="Arial"/>
                <a:cs typeface="Arial"/>
                <a:sym typeface="Arial"/>
              </a:defRPr>
            </a:pPr>
            <a:r>
              <a:t>Also, at this point everyone should have access to the class content and homework repository.</a:t>
            </a:r>
            <a:br/>
            <a:br/>
            <a:r>
              <a:rPr b="0"/>
              <a:t>&lt;&lt;&lt;&lt;&lt; LINK HERE&gt;&gt;&gt;&gt;</a:t>
            </a:r>
            <a:endParaRPr sz="2400"/>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Homework Assignment #1 is due next week</a:t>
            </a:r>
            <a:endParaRPr sz="2400"/>
          </a:p>
          <a:p>
            <a:pPr marL="257175" indent="-257175" defTabSz="685800">
              <a:spcBef>
                <a:spcPts val="500"/>
              </a:spcBef>
              <a:buSzPct val="100000"/>
              <a:buFont typeface="Arial"/>
              <a:buChar char="•"/>
              <a:defRPr b="1" sz="2400" u="sng">
                <a:latin typeface="Arial"/>
                <a:ea typeface="Arial"/>
                <a:cs typeface="Arial"/>
                <a:sym typeface="Arial"/>
              </a:defRPr>
            </a:pPr>
          </a:p>
          <a:p>
            <a:pPr lvl="1" marL="557212" indent="-214313" defTabSz="685800">
              <a:spcBef>
                <a:spcPts val="400"/>
              </a:spcBef>
              <a:buSzPct val="100000"/>
              <a:buFont typeface="Arial"/>
              <a:buChar char="–"/>
              <a:defRPr b="1" sz="1900" u="sng">
                <a:latin typeface="Arial"/>
                <a:ea typeface="Arial"/>
                <a:cs typeface="Arial"/>
                <a:sym typeface="Arial"/>
              </a:defRPr>
            </a:pPr>
            <a:r>
              <a:t>MW Class: Next Wednesday (&lt;&lt;&lt;&lt;DATE HERE&gt;&gt;&gt;&gt;)</a:t>
            </a:r>
            <a:endParaRPr sz="2100"/>
          </a:p>
          <a:p>
            <a:pPr lvl="1" indent="342900" defTabSz="685800">
              <a:spcBef>
                <a:spcPts val="500"/>
              </a:spcBef>
              <a:defRPr b="1" sz="2100" u="sng">
                <a:latin typeface="Arial"/>
                <a:ea typeface="Arial"/>
                <a:cs typeface="Arial"/>
                <a:sym typeface="Arial"/>
              </a:defRPr>
            </a:pPr>
          </a:p>
          <a:p>
            <a:pPr lvl="1" marL="557212" indent="-214313" defTabSz="685800">
              <a:spcBef>
                <a:spcPts val="400"/>
              </a:spcBef>
              <a:buSzPct val="100000"/>
              <a:buFont typeface="Arial"/>
              <a:buChar char="–"/>
              <a:defRPr b="1" sz="1900" u="sng">
                <a:latin typeface="Arial"/>
                <a:ea typeface="Arial"/>
                <a:cs typeface="Arial"/>
                <a:sym typeface="Arial"/>
              </a:defRPr>
            </a:pPr>
            <a:r>
              <a:t>TTH Class: Next Thursday (&lt;&lt;&lt;&lt;DATE HERE&gt;&gt;&gt;&gt;)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575"/>
          <p:cNvSpPr txBox="1"/>
          <p:nvPr>
            <p:ph type="title"/>
          </p:nvPr>
        </p:nvSpPr>
        <p:spPr>
          <a:xfrm>
            <a:off x="304797" y="-3"/>
            <a:ext cx="5470532" cy="653860"/>
          </a:xfrm>
          <a:prstGeom prst="rect">
            <a:avLst/>
          </a:prstGeom>
        </p:spPr>
        <p:txBody>
          <a:bodyPr/>
          <a:lstStyle/>
          <a:p>
            <a:pPr/>
            <a:r>
              <a:t>&gt; YOUR TURN!</a:t>
            </a:r>
          </a:p>
        </p:txBody>
      </p:sp>
      <p:sp>
        <p:nvSpPr>
          <p:cNvPr id="322"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323" name="image19.png" descr="image19.png"/>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579"/>
          <p:cNvSpPr txBox="1"/>
          <p:nvPr>
            <p:ph type="title"/>
          </p:nvPr>
        </p:nvSpPr>
        <p:spPr>
          <a:xfrm>
            <a:off x="390606" y="2953542"/>
            <a:ext cx="8229601" cy="871860"/>
          </a:xfrm>
          <a:prstGeom prst="rect">
            <a:avLst/>
          </a:prstGeom>
        </p:spPr>
        <p:txBody>
          <a:bodyPr/>
          <a:lstStyle/>
          <a:p>
            <a:pPr/>
            <a:r>
              <a:t>CSS Stylin’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581"/>
          <p:cNvSpPr txBox="1"/>
          <p:nvPr>
            <p:ph type="title"/>
          </p:nvPr>
        </p:nvSpPr>
        <p:spPr>
          <a:xfrm>
            <a:off x="304797" y="-3"/>
            <a:ext cx="5470532" cy="653860"/>
          </a:xfrm>
          <a:prstGeom prst="rect">
            <a:avLst/>
          </a:prstGeom>
        </p:spPr>
        <p:txBody>
          <a:bodyPr/>
          <a:lstStyle/>
          <a:p>
            <a:pPr/>
            <a:r>
              <a:t>HTML / CSS Definitions </a:t>
            </a:r>
            <a:r>
              <a:rPr sz="1000"/>
              <a:t>(*yawn* unimportant)</a:t>
            </a:r>
          </a:p>
        </p:txBody>
      </p:sp>
      <p:sp>
        <p:nvSpPr>
          <p:cNvPr id="328" name="Shape 582"/>
          <p:cNvSpPr txBox="1"/>
          <p:nvPr/>
        </p:nvSpPr>
        <p:spPr>
          <a:xfrm>
            <a:off x="457200" y="1142999"/>
            <a:ext cx="8153400" cy="29779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7175" indent="-257175" defTabSz="685800">
              <a:lnSpc>
                <a:spcPct val="90000"/>
              </a:lnSpc>
              <a:spcBef>
                <a:spcPts val="500"/>
              </a:spcBef>
              <a:buSzPct val="100000"/>
              <a:buFont typeface="Arial"/>
              <a:buChar char="•"/>
              <a:defRPr b="1" sz="2200">
                <a:latin typeface="Arial"/>
                <a:ea typeface="Arial"/>
                <a:cs typeface="Arial"/>
                <a:sym typeface="Arial"/>
              </a:defRPr>
            </a:pPr>
            <a:r>
              <a:t>HTML:</a:t>
            </a:r>
            <a:r>
              <a:rPr b="0"/>
              <a:t> Hypertext Markup Language – (Content)</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CSS: </a:t>
            </a:r>
            <a:r>
              <a:rPr b="0"/>
              <a:t>Cascading Style Sheets – (Appearance)</a:t>
            </a:r>
            <a:endParaRPr sz="2400"/>
          </a:p>
          <a:p>
            <a:pPr marL="257175" indent="-257175" defTabSz="685800">
              <a:lnSpc>
                <a:spcPct val="90000"/>
              </a:lnSpc>
              <a:spcBef>
                <a:spcPts val="500"/>
              </a:spcBef>
              <a:buSzPct val="100000"/>
              <a:buFont typeface="Arial"/>
              <a:buChar char="•"/>
              <a:defRPr b="1"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b="0" sz="1400"/>
              <a:t>(JavaScript is the third – handling logic, animation, etc.)</a:t>
            </a:r>
          </a:p>
        </p:txBody>
      </p:sp>
      <p:pic>
        <p:nvPicPr>
          <p:cNvPr id="329" name="image6.jpeg" descr="image6.jpeg"/>
          <p:cNvPicPr>
            <a:picLocks noChangeAspect="1"/>
          </p:cNvPicPr>
          <p:nvPr/>
        </p:nvPicPr>
        <p:blipFill>
          <a:blip r:embed="rId2">
            <a:extLst/>
          </a:blip>
          <a:stretch>
            <a:fillRect/>
          </a:stretch>
        </p:blipFill>
        <p:spPr>
          <a:xfrm>
            <a:off x="869285" y="4631587"/>
            <a:ext cx="1873919" cy="1494289"/>
          </a:xfrm>
          <a:prstGeom prst="rect">
            <a:avLst/>
          </a:prstGeom>
          <a:ln w="12700">
            <a:miter lim="400000"/>
          </a:ln>
        </p:spPr>
      </p:pic>
      <p:pic>
        <p:nvPicPr>
          <p:cNvPr id="330" name="image20.png" descr="image20.png"/>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586"/>
          <p:cNvSpPr txBox="1"/>
          <p:nvPr>
            <p:ph type="title"/>
          </p:nvPr>
        </p:nvSpPr>
        <p:spPr>
          <a:xfrm>
            <a:off x="304797" y="-3"/>
            <a:ext cx="5470532" cy="653860"/>
          </a:xfrm>
          <a:prstGeom prst="rect">
            <a:avLst/>
          </a:prstGeom>
        </p:spPr>
        <p:txBody>
          <a:bodyPr/>
          <a:lstStyle/>
          <a:p>
            <a:pPr/>
            <a:r>
              <a:t>HTML / CSS Analogy</a:t>
            </a:r>
          </a:p>
        </p:txBody>
      </p:sp>
      <p:sp>
        <p:nvSpPr>
          <p:cNvPr id="333" name="Shape 587"/>
          <p:cNvSpPr txBox="1"/>
          <p:nvPr/>
        </p:nvSpPr>
        <p:spPr>
          <a:xfrm>
            <a:off x="457196" y="990599"/>
            <a:ext cx="4100952" cy="24055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685800">
              <a:lnSpc>
                <a:spcPct val="90000"/>
              </a:lnSpc>
              <a:spcBef>
                <a:spcPts val="500"/>
              </a:spcBef>
              <a:defRPr b="1" sz="2400" u="sng">
                <a:latin typeface="Arial"/>
                <a:ea typeface="Arial"/>
                <a:cs typeface="Arial"/>
                <a:sym typeface="Arial"/>
              </a:defRPr>
            </a:pPr>
            <a:r>
              <a:t>HTML Alone</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Can only write unformatted text. </a:t>
            </a:r>
          </a:p>
        </p:txBody>
      </p:sp>
      <p:sp>
        <p:nvSpPr>
          <p:cNvPr id="334" name="Shape 588"/>
          <p:cNvSpPr txBox="1"/>
          <p:nvPr/>
        </p:nvSpPr>
        <p:spPr>
          <a:xfrm>
            <a:off x="4743201" y="990599"/>
            <a:ext cx="4100946" cy="31421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a:lnSpc>
                <a:spcPct val="90000"/>
              </a:lnSpc>
              <a:spcBef>
                <a:spcPts val="500"/>
              </a:spcBef>
              <a:defRPr b="1" sz="2400" u="sng">
                <a:latin typeface="Arial"/>
                <a:ea typeface="Arial"/>
                <a:cs typeface="Arial"/>
                <a:sym typeface="Arial"/>
              </a:defRPr>
            </a:pPr>
            <a:r>
              <a:t>HTML / CSS</a:t>
            </a: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lnSpc>
                <a:spcPct val="90000"/>
              </a:lnSpc>
              <a:spcBef>
                <a:spcPts val="700"/>
              </a:spcBef>
              <a:buSzPct val="100000"/>
              <a:buFont typeface="Arial"/>
              <a:buChar char="•"/>
              <a:defRPr b="1" sz="3200" u="sng">
                <a:latin typeface="Arial"/>
                <a:ea typeface="Arial"/>
                <a:cs typeface="Arial"/>
                <a:sym typeface="Arial"/>
              </a:defRPr>
            </a:pPr>
          </a:p>
          <a:p>
            <a:pPr marL="342900" indent="-342900" algn="ctr">
              <a:lnSpc>
                <a:spcPct val="90000"/>
              </a:lnSpc>
              <a:spcBef>
                <a:spcPts val="500"/>
              </a:spcBef>
              <a:buSzPct val="100000"/>
              <a:buFont typeface="Arial"/>
              <a:buChar char="•"/>
              <a:defRPr sz="2400">
                <a:latin typeface="Arial"/>
                <a:ea typeface="Arial"/>
                <a:cs typeface="Arial"/>
                <a:sym typeface="Arial"/>
              </a:defRPr>
            </a:pPr>
            <a:r>
              <a:t>Can format text, page settings, alignment, etc. based on “highlighting” and menu options.</a:t>
            </a:r>
          </a:p>
        </p:txBody>
      </p:sp>
      <p:pic>
        <p:nvPicPr>
          <p:cNvPr id="335" name="image21.png" descr="image21.png"/>
          <p:cNvPicPr>
            <a:picLocks noChangeAspect="1"/>
          </p:cNvPicPr>
          <p:nvPr/>
        </p:nvPicPr>
        <p:blipFill>
          <a:blip r:embed="rId2">
            <a:extLst/>
          </a:blip>
          <a:stretch>
            <a:fillRect/>
          </a:stretch>
        </p:blipFill>
        <p:spPr>
          <a:xfrm>
            <a:off x="1603827" y="4449762"/>
            <a:ext cx="1676401" cy="1676405"/>
          </a:xfrm>
          <a:prstGeom prst="rect">
            <a:avLst/>
          </a:prstGeom>
          <a:ln w="12700">
            <a:miter lim="400000"/>
          </a:ln>
        </p:spPr>
      </p:pic>
      <p:pic>
        <p:nvPicPr>
          <p:cNvPr id="336" name="image22.png" descr="image22.png"/>
          <p:cNvPicPr>
            <a:picLocks noChangeAspect="1"/>
          </p:cNvPicPr>
          <p:nvPr/>
        </p:nvPicPr>
        <p:blipFill>
          <a:blip r:embed="rId3">
            <a:extLst/>
          </a:blip>
          <a:stretch>
            <a:fillRect/>
          </a:stretch>
        </p:blipFill>
        <p:spPr>
          <a:xfrm>
            <a:off x="6194876" y="4602162"/>
            <a:ext cx="1475770" cy="14489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592"/>
          <p:cNvSpPr txBox="1"/>
          <p:nvPr>
            <p:ph type="title"/>
          </p:nvPr>
        </p:nvSpPr>
        <p:spPr>
          <a:xfrm>
            <a:off x="304797" y="-3"/>
            <a:ext cx="5470532" cy="653860"/>
          </a:xfrm>
          <a:prstGeom prst="rect">
            <a:avLst/>
          </a:prstGeom>
        </p:spPr>
        <p:txBody>
          <a:bodyPr/>
          <a:lstStyle/>
          <a:p>
            <a:pPr/>
            <a:r>
              <a:t>Basic HTML Page</a:t>
            </a:r>
          </a:p>
        </p:txBody>
      </p:sp>
      <p:pic>
        <p:nvPicPr>
          <p:cNvPr id="339" name="snippet.jpeg" descr="snippet.jpeg"/>
          <p:cNvPicPr>
            <a:picLocks noChangeAspect="1"/>
          </p:cNvPicPr>
          <p:nvPr/>
        </p:nvPicPr>
        <p:blipFill>
          <a:blip r:embed="rId2">
            <a:extLst/>
          </a:blip>
          <a:stretch>
            <a:fillRect/>
          </a:stretch>
        </p:blipFill>
        <p:spPr>
          <a:xfrm>
            <a:off x="11591280" y="-707612"/>
            <a:ext cx="9144001" cy="5276025"/>
          </a:xfrm>
          <a:prstGeom prst="rect">
            <a:avLst/>
          </a:prstGeom>
          <a:ln w="12700">
            <a:miter lim="400000"/>
          </a:ln>
        </p:spPr>
      </p:pic>
      <p:pic>
        <p:nvPicPr>
          <p:cNvPr id="340" name="snippet.jpeg" descr="snippet.jpeg"/>
          <p:cNvPicPr>
            <a:picLocks noChangeAspect="1"/>
          </p:cNvPicPr>
          <p:nvPr/>
        </p:nvPicPr>
        <p:blipFill>
          <a:blip r:embed="rId3">
            <a:extLst/>
          </a:blip>
          <a:stretch>
            <a:fillRect/>
          </a:stretch>
        </p:blipFill>
        <p:spPr>
          <a:xfrm>
            <a:off x="890097" y="925970"/>
            <a:ext cx="7363808" cy="50060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596"/>
          <p:cNvSpPr txBox="1"/>
          <p:nvPr>
            <p:ph type="title"/>
          </p:nvPr>
        </p:nvSpPr>
        <p:spPr>
          <a:xfrm>
            <a:off x="304797" y="-3"/>
            <a:ext cx="5470532" cy="653860"/>
          </a:xfrm>
          <a:prstGeom prst="rect">
            <a:avLst/>
          </a:prstGeom>
        </p:spPr>
        <p:txBody>
          <a:bodyPr/>
          <a:lstStyle/>
          <a:p>
            <a:pPr/>
            <a:r>
              <a:t>Basic HTML Page - Result</a:t>
            </a:r>
          </a:p>
        </p:txBody>
      </p:sp>
      <p:pic>
        <p:nvPicPr>
          <p:cNvPr id="343"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599"/>
          <p:cNvSpPr txBox="1"/>
          <p:nvPr>
            <p:ph type="title"/>
          </p:nvPr>
        </p:nvSpPr>
        <p:spPr>
          <a:xfrm>
            <a:off x="304797" y="-3"/>
            <a:ext cx="5470532" cy="653860"/>
          </a:xfrm>
          <a:prstGeom prst="rect">
            <a:avLst/>
          </a:prstGeom>
        </p:spPr>
        <p:txBody>
          <a:bodyPr/>
          <a:lstStyle/>
          <a:p>
            <a:pPr/>
            <a:r>
              <a:t>Basic HTML Page - Result</a:t>
            </a:r>
          </a:p>
        </p:txBody>
      </p:sp>
      <p:pic>
        <p:nvPicPr>
          <p:cNvPr id="346"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
        <p:nvSpPr>
          <p:cNvPr id="347" name="Shape 601"/>
          <p:cNvSpPr/>
          <p:nvPr/>
        </p:nvSpPr>
        <p:spPr>
          <a:xfrm>
            <a:off x="4267200" y="4571998"/>
            <a:ext cx="4304066" cy="769994"/>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Arial"/>
                <a:ea typeface="Arial"/>
                <a:cs typeface="Arial"/>
                <a:sym typeface="Arial"/>
              </a:defRPr>
            </a:lvl1pPr>
          </a:lstStyle>
          <a:p>
            <a:pPr/>
            <a:r>
              <a:t>Hella Boring…</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603"/>
          <p:cNvSpPr txBox="1"/>
          <p:nvPr>
            <p:ph type="title"/>
          </p:nvPr>
        </p:nvSpPr>
        <p:spPr>
          <a:xfrm>
            <a:off x="304797" y="-3"/>
            <a:ext cx="5470532" cy="653860"/>
          </a:xfrm>
          <a:prstGeom prst="rect">
            <a:avLst/>
          </a:prstGeom>
        </p:spPr>
        <p:txBody>
          <a:bodyPr/>
          <a:lstStyle/>
          <a:p>
            <a:pPr/>
            <a:r>
              <a:t>Enter CSS</a:t>
            </a:r>
          </a:p>
        </p:txBody>
      </p:sp>
      <p:pic>
        <p:nvPicPr>
          <p:cNvPr id="350" name="image25.png" descr="image25.png"/>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351" name="image26.png" descr="image26.png"/>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607"/>
          <p:cNvSpPr txBox="1"/>
          <p:nvPr>
            <p:ph type="title"/>
          </p:nvPr>
        </p:nvSpPr>
        <p:spPr>
          <a:xfrm>
            <a:off x="304797" y="-3"/>
            <a:ext cx="5470532" cy="653860"/>
          </a:xfrm>
          <a:prstGeom prst="rect">
            <a:avLst/>
          </a:prstGeom>
        </p:spPr>
        <p:txBody>
          <a:bodyPr/>
          <a:lstStyle/>
          <a:p>
            <a:pPr/>
            <a:r>
              <a:t>Enter CSS - Result</a:t>
            </a:r>
          </a:p>
        </p:txBody>
      </p:sp>
      <p:pic>
        <p:nvPicPr>
          <p:cNvPr id="354" name="image27.png" descr="image27.png"/>
          <p:cNvPicPr>
            <a:picLocks noChangeAspect="1"/>
          </p:cNvPicPr>
          <p:nvPr/>
        </p:nvPicPr>
        <p:blipFill>
          <a:blip r:embed="rId2">
            <a:extLst/>
          </a:blip>
          <a:stretch>
            <a:fillRect/>
          </a:stretch>
        </p:blipFill>
        <p:spPr>
          <a:xfrm>
            <a:off x="1447800" y="762000"/>
            <a:ext cx="6781800" cy="5581014"/>
          </a:xfrm>
          <a:prstGeom prst="rect">
            <a:avLst/>
          </a:prstGeom>
          <a:ln>
            <a:solidFill>
              <a:srgbClr val="5B9BD5"/>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610"/>
          <p:cNvSpPr txBox="1"/>
          <p:nvPr>
            <p:ph type="title"/>
          </p:nvPr>
        </p:nvSpPr>
        <p:spPr>
          <a:xfrm>
            <a:off x="304797" y="-3"/>
            <a:ext cx="5470532" cy="653860"/>
          </a:xfrm>
          <a:prstGeom prst="rect">
            <a:avLst/>
          </a:prstGeom>
        </p:spPr>
        <p:txBody>
          <a:bodyPr/>
          <a:lstStyle/>
          <a:p>
            <a:pPr/>
            <a:r>
              <a:t>CSS Syntax</a:t>
            </a:r>
          </a:p>
        </p:txBody>
      </p:sp>
      <p:sp>
        <p:nvSpPr>
          <p:cNvPr id="357" name="Shape 611"/>
          <p:cNvSpPr txBox="1"/>
          <p:nvPr/>
        </p:nvSpPr>
        <p:spPr>
          <a:xfrm>
            <a:off x="457200" y="828113"/>
            <a:ext cx="8153400" cy="24326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7175" indent="-257175" defTabSz="685800">
              <a:spcBef>
                <a:spcPts val="400"/>
              </a:spcBef>
              <a:buSzPct val="100000"/>
              <a:buFont typeface="Arial"/>
              <a:buChar char="•"/>
              <a:defRPr sz="2000">
                <a:latin typeface="Arial"/>
                <a:ea typeface="Arial"/>
                <a:cs typeface="Arial"/>
                <a:sym typeface="Arial"/>
              </a:defRPr>
            </a:pPr>
            <a:r>
              <a:t>CSS works by hooking onto </a:t>
            </a:r>
            <a:r>
              <a:rPr b="1"/>
              <a:t>selectors</a:t>
            </a:r>
            <a:r>
              <a:t> added into HTML using </a:t>
            </a:r>
            <a:r>
              <a:rPr b="1"/>
              <a:t>classes</a:t>
            </a:r>
            <a:r>
              <a:t> and </a:t>
            </a:r>
            <a:r>
              <a:rPr b="1"/>
              <a:t>identifiers.</a:t>
            </a:r>
            <a:endParaRPr sz="2400"/>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400"/>
              </a:spcBef>
              <a:buSzPct val="100000"/>
              <a:buFont typeface="Arial"/>
              <a:buChar char="•"/>
              <a:defRPr sz="2000">
                <a:latin typeface="Arial"/>
                <a:ea typeface="Arial"/>
                <a:cs typeface="Arial"/>
                <a:sym typeface="Arial"/>
              </a:defRPr>
            </a:pPr>
            <a:r>
              <a:t>Once hooked, we apply </a:t>
            </a:r>
            <a:r>
              <a:rPr b="1"/>
              <a:t>styles </a:t>
            </a:r>
            <a:r>
              <a:t>to those HTML elements using CSS.</a:t>
            </a:r>
          </a:p>
        </p:txBody>
      </p:sp>
      <p:pic>
        <p:nvPicPr>
          <p:cNvPr id="358" name="image28.png" descr="image28.png"/>
          <p:cNvPicPr>
            <a:picLocks noChangeAspect="1"/>
          </p:cNvPicPr>
          <p:nvPr/>
        </p:nvPicPr>
        <p:blipFill>
          <a:blip r:embed="rId2">
            <a:extLst/>
          </a:blip>
          <a:stretch>
            <a:fillRect/>
          </a:stretch>
        </p:blipFill>
        <p:spPr>
          <a:xfrm>
            <a:off x="361281" y="2629935"/>
            <a:ext cx="8409696" cy="2883330"/>
          </a:xfrm>
          <a:prstGeom prst="rect">
            <a:avLst/>
          </a:prstGeom>
          <a:ln>
            <a:solidFill>
              <a:srgbClr val="2E75B6"/>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229"/>
          <p:cNvSpPr txBox="1"/>
          <p:nvPr>
            <p:ph type="title"/>
          </p:nvPr>
        </p:nvSpPr>
        <p:spPr>
          <a:xfrm>
            <a:off x="390606" y="2953542"/>
            <a:ext cx="8229601" cy="871860"/>
          </a:xfrm>
          <a:prstGeom prst="rect">
            <a:avLst/>
          </a:prstGeom>
        </p:spPr>
        <p:txBody>
          <a:bodyPr/>
          <a:lstStyle/>
          <a:p>
            <a:pPr/>
            <a:r>
              <a:t>Today’s Class!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614"/>
          <p:cNvSpPr txBox="1"/>
          <p:nvPr>
            <p:ph type="title"/>
          </p:nvPr>
        </p:nvSpPr>
        <p:spPr>
          <a:xfrm>
            <a:off x="304797" y="-3"/>
            <a:ext cx="5470532" cy="653860"/>
          </a:xfrm>
          <a:prstGeom prst="rect">
            <a:avLst/>
          </a:prstGeom>
        </p:spPr>
        <p:txBody>
          <a:bodyPr/>
          <a:lstStyle/>
          <a:p>
            <a:pPr/>
            <a:r>
              <a:t>CSS Example</a:t>
            </a:r>
          </a:p>
        </p:txBody>
      </p:sp>
      <p:sp>
        <p:nvSpPr>
          <p:cNvPr id="361" name="Shape 615"/>
          <p:cNvSpPr txBox="1"/>
          <p:nvPr/>
        </p:nvSpPr>
        <p:spPr>
          <a:xfrm>
            <a:off x="457200" y="862011"/>
            <a:ext cx="8153400" cy="42572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1170" indent="-221170" defTabSz="589787">
              <a:lnSpc>
                <a:spcPct val="80000"/>
              </a:lnSpc>
              <a:spcBef>
                <a:spcPts val="300"/>
              </a:spcBef>
              <a:buSzPct val="100000"/>
              <a:buFont typeface="Arial"/>
              <a:buChar char="•"/>
              <a:defRPr sz="1200">
                <a:latin typeface="Arial"/>
                <a:ea typeface="Arial"/>
                <a:cs typeface="Arial"/>
                <a:sym typeface="Arial"/>
              </a:defRPr>
            </a:pPr>
            <a:r>
              <a:t>In the below example the “Header” would be turned blue and MUCH larger because of the CSS.</a:t>
            </a:r>
            <a:endParaRPr sz="1300"/>
          </a:p>
          <a:p>
            <a:pPr marL="221170" indent="-221170" defTabSz="589787">
              <a:lnSpc>
                <a:spcPct val="80000"/>
              </a:lnSpc>
              <a:spcBef>
                <a:spcPts val="300"/>
              </a:spcBef>
              <a:buSzPct val="100000"/>
              <a:buFont typeface="Arial"/>
              <a:buChar char="•"/>
              <a:defRPr sz="1300">
                <a:latin typeface="Arial"/>
                <a:ea typeface="Arial"/>
                <a:cs typeface="Arial"/>
                <a:sym typeface="Arial"/>
              </a:defRPr>
            </a:pPr>
          </a:p>
          <a:p>
            <a:pPr marL="221170" indent="-221170" defTabSz="589787">
              <a:lnSpc>
                <a:spcPct val="80000"/>
              </a:lnSpc>
              <a:spcBef>
                <a:spcPts val="300"/>
              </a:spcBef>
              <a:buSzPct val="100000"/>
              <a:buFont typeface="Arial"/>
              <a:buChar char="•"/>
              <a:defRPr sz="1200">
                <a:latin typeface="Arial"/>
                <a:ea typeface="Arial"/>
                <a:cs typeface="Arial"/>
                <a:sym typeface="Arial"/>
              </a:defRPr>
            </a:pPr>
            <a:r>
              <a:t>We can incorporate an element’s class or ID to apply a CSS style to a particular part of the document. </a:t>
            </a:r>
            <a:endParaRPr sz="1300"/>
          </a:p>
          <a:p>
            <a:pPr lvl="1" marL="479203" indent="-184309" defTabSz="589787">
              <a:lnSpc>
                <a:spcPct val="80000"/>
              </a:lnSpc>
              <a:spcBef>
                <a:spcPts val="200"/>
              </a:spcBef>
              <a:buSzPct val="100000"/>
              <a:buFont typeface="Arial"/>
              <a:buChar char="–"/>
              <a:defRPr sz="1200">
                <a:latin typeface="Arial"/>
                <a:ea typeface="Arial"/>
                <a:cs typeface="Arial"/>
                <a:sym typeface="Arial"/>
              </a:defRPr>
            </a:pPr>
            <a:r>
              <a:t>Just remember to include the necessary symbol before the CSS: “.” for class, “#” for ID.</a:t>
            </a:r>
          </a:p>
          <a:p>
            <a:pPr defTabSz="589787">
              <a:lnSpc>
                <a:spcPct val="80000"/>
              </a:lnSpc>
              <a:spcBef>
                <a:spcPts val="300"/>
              </a:spcBef>
              <a:defRPr>
                <a:latin typeface="Arial"/>
                <a:ea typeface="Arial"/>
                <a:cs typeface="Arial"/>
                <a:sym typeface="Arial"/>
              </a:defRPr>
            </a:pPr>
          </a:p>
          <a:p>
            <a:pPr defTabSz="589787">
              <a:lnSpc>
                <a:spcPct val="80000"/>
              </a:lnSpc>
              <a:spcBef>
                <a:spcPts val="300"/>
              </a:spcBef>
              <a:defRPr b="1">
                <a:latin typeface="Arial"/>
                <a:ea typeface="Arial"/>
                <a:cs typeface="Arial"/>
                <a:sym typeface="Arial"/>
              </a:defRPr>
            </a:pPr>
          </a:p>
          <a:p>
            <a:pPr defTabSz="589787">
              <a:lnSpc>
                <a:spcPct val="80000"/>
              </a:lnSpc>
              <a:spcBef>
                <a:spcPts val="300"/>
              </a:spcBef>
              <a:defRPr b="1" sz="1200" u="sng">
                <a:latin typeface="Arial"/>
                <a:ea typeface="Arial"/>
                <a:cs typeface="Arial"/>
                <a:sym typeface="Arial"/>
              </a:defRPr>
            </a:pPr>
            <a:r>
              <a:t>Example (HTML): </a:t>
            </a:r>
            <a:endParaRPr sz="1300"/>
          </a:p>
          <a:p>
            <a:pPr defTabSz="589787">
              <a:lnSpc>
                <a:spcPct val="80000"/>
              </a:lnSpc>
              <a:spcBef>
                <a:spcPts val="300"/>
              </a:spcBef>
              <a:defRPr b="1" sz="1300" u="sng">
                <a:latin typeface="Arial"/>
                <a:ea typeface="Arial"/>
                <a:cs typeface="Arial"/>
                <a:sym typeface="Arial"/>
              </a:defRPr>
            </a:pPr>
          </a:p>
          <a:p>
            <a:pPr lvl="1" indent="344043" defTabSz="589787">
              <a:lnSpc>
                <a:spcPct val="80000"/>
              </a:lnSpc>
              <a:spcBef>
                <a:spcPts val="400"/>
              </a:spcBef>
              <a:defRPr b="1">
                <a:latin typeface="Arial"/>
                <a:ea typeface="Arial"/>
                <a:cs typeface="Arial"/>
                <a:sym typeface="Arial"/>
              </a:defRPr>
            </a:pPr>
            <a:r>
              <a:t>&lt;p </a:t>
            </a:r>
            <a:r>
              <a:rPr>
                <a:solidFill>
                  <a:srgbClr val="00B0F0"/>
                </a:solidFill>
              </a:rPr>
              <a:t>class=“bigBlue”</a:t>
            </a:r>
            <a:r>
              <a:t>&gt;Header&lt;/p&gt;</a:t>
            </a:r>
            <a:endParaRPr sz="1200"/>
          </a:p>
          <a:p>
            <a:pPr marL="221170" indent="-221170" defTabSz="589787">
              <a:lnSpc>
                <a:spcPct val="80000"/>
              </a:lnSpc>
              <a:spcBef>
                <a:spcPts val="300"/>
              </a:spcBef>
              <a:buSzPct val="100000"/>
              <a:buFont typeface="Arial"/>
              <a:buChar char="•"/>
              <a:defRPr b="1" sz="1200">
                <a:latin typeface="Arial"/>
                <a:ea typeface="Arial"/>
                <a:cs typeface="Arial"/>
                <a:sym typeface="Arial"/>
              </a:defRPr>
            </a:pPr>
          </a:p>
          <a:p>
            <a:pPr defTabSz="589787">
              <a:lnSpc>
                <a:spcPct val="80000"/>
              </a:lnSpc>
              <a:spcBef>
                <a:spcPts val="300"/>
              </a:spcBef>
              <a:defRPr b="1" sz="1200" u="sng">
                <a:latin typeface="Arial"/>
                <a:ea typeface="Arial"/>
                <a:cs typeface="Arial"/>
                <a:sym typeface="Arial"/>
              </a:defRPr>
            </a:pPr>
            <a:r>
              <a:t>Example (CSS):</a:t>
            </a:r>
            <a:endParaRPr sz="1300"/>
          </a:p>
          <a:p>
            <a:pPr defTabSz="589787">
              <a:lnSpc>
                <a:spcPct val="80000"/>
              </a:lnSpc>
              <a:spcBef>
                <a:spcPts val="300"/>
              </a:spcBef>
              <a:defRPr b="1" sz="1300" u="sng">
                <a:latin typeface="Arial"/>
                <a:ea typeface="Arial"/>
                <a:cs typeface="Arial"/>
                <a:sym typeface="Arial"/>
              </a:defRPr>
            </a:pPr>
          </a:p>
          <a:p>
            <a:pPr lvl="1" indent="344043" defTabSz="589787">
              <a:lnSpc>
                <a:spcPct val="80000"/>
              </a:lnSpc>
              <a:spcBef>
                <a:spcPts val="400"/>
              </a:spcBef>
              <a:defRPr b="1">
                <a:latin typeface="Arial"/>
                <a:ea typeface="Arial"/>
                <a:cs typeface="Arial"/>
                <a:sym typeface="Arial"/>
              </a:defRPr>
            </a:pPr>
            <a:r>
              <a:t>.bigBlue </a:t>
            </a:r>
            <a:endParaRPr sz="1200"/>
          </a:p>
          <a:p>
            <a:pPr lvl="1" indent="344043" defTabSz="589787">
              <a:lnSpc>
                <a:spcPct val="80000"/>
              </a:lnSpc>
              <a:spcBef>
                <a:spcPts val="400"/>
              </a:spcBef>
              <a:defRPr b="1">
                <a:latin typeface="Arial"/>
                <a:ea typeface="Arial"/>
                <a:cs typeface="Arial"/>
                <a:sym typeface="Arial"/>
              </a:defRPr>
            </a:pPr>
            <a:r>
              <a:t>{</a:t>
            </a:r>
            <a:endParaRPr sz="1200"/>
          </a:p>
          <a:p>
            <a:pPr lvl="1" indent="344043" defTabSz="589787">
              <a:lnSpc>
                <a:spcPct val="80000"/>
              </a:lnSpc>
              <a:spcBef>
                <a:spcPts val="400"/>
              </a:spcBef>
              <a:defRPr b="1">
                <a:latin typeface="Arial"/>
                <a:ea typeface="Arial"/>
                <a:cs typeface="Arial"/>
                <a:sym typeface="Arial"/>
              </a:defRPr>
            </a:pPr>
            <a:r>
              <a:t>	font-size: 100px;</a:t>
            </a:r>
            <a:endParaRPr sz="1200"/>
          </a:p>
          <a:p>
            <a:pPr lvl="1" indent="344043" defTabSz="589787">
              <a:lnSpc>
                <a:spcPct val="80000"/>
              </a:lnSpc>
              <a:spcBef>
                <a:spcPts val="400"/>
              </a:spcBef>
              <a:defRPr b="1">
                <a:latin typeface="Arial"/>
                <a:ea typeface="Arial"/>
                <a:cs typeface="Arial"/>
                <a:sym typeface="Arial"/>
              </a:defRPr>
            </a:pPr>
            <a:r>
              <a:t>	color: blue;</a:t>
            </a:r>
            <a:endParaRPr sz="1200"/>
          </a:p>
          <a:p>
            <a:pPr lvl="1" indent="344043" defTabSz="589787">
              <a:lnSpc>
                <a:spcPct val="80000"/>
              </a:lnSpc>
              <a:spcBef>
                <a:spcPts val="400"/>
              </a:spcBef>
              <a:defRPr b="1">
                <a:latin typeface="Arial"/>
                <a:ea typeface="Arial"/>
                <a:cs typeface="Arial"/>
                <a:sym typeface="Arial"/>
              </a:defRPr>
            </a:pP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617"/>
          <p:cNvSpPr txBox="1"/>
          <p:nvPr>
            <p:ph type="title"/>
          </p:nvPr>
        </p:nvSpPr>
        <p:spPr>
          <a:xfrm>
            <a:off x="304797" y="-3"/>
            <a:ext cx="5470532" cy="653860"/>
          </a:xfrm>
          <a:prstGeom prst="rect">
            <a:avLst/>
          </a:prstGeom>
        </p:spPr>
        <p:txBody>
          <a:bodyPr/>
          <a:lstStyle/>
          <a:p>
            <a:pPr/>
            <a:r>
              <a:t>Key CSS Attributes</a:t>
            </a:r>
          </a:p>
        </p:txBody>
      </p:sp>
      <p:sp>
        <p:nvSpPr>
          <p:cNvPr id="364" name="Shape 618"/>
          <p:cNvSpPr txBox="1"/>
          <p:nvPr/>
        </p:nvSpPr>
        <p:spPr>
          <a:xfrm>
            <a:off x="457200" y="783748"/>
            <a:ext cx="8153400" cy="45020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589787">
              <a:lnSpc>
                <a:spcPct val="80000"/>
              </a:lnSpc>
              <a:spcBef>
                <a:spcPts val="300"/>
              </a:spcBef>
              <a:defRPr b="1" sz="1500" u="sng">
                <a:latin typeface="Arial"/>
                <a:ea typeface="Arial"/>
                <a:cs typeface="Arial"/>
                <a:sym typeface="Arial"/>
              </a:defRPr>
            </a:pPr>
            <a:r>
              <a:t>Font / Color:</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color</a:t>
            </a:r>
            <a:r>
              <a:rPr b="0"/>
              <a:t>: Sets color of text.</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font-size</a:t>
            </a:r>
            <a:r>
              <a:rPr b="0"/>
              <a:t>: Sets size of the font.</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font-style</a:t>
            </a:r>
            <a:r>
              <a:rPr b="0"/>
              <a:t>: Sets italics.</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font-weight</a:t>
            </a:r>
            <a:r>
              <a:rPr b="0"/>
              <a:t>: Sets bold.</a:t>
            </a:r>
            <a:endParaRPr sz="1700"/>
          </a:p>
          <a:p>
            <a:pPr defTabSz="589787">
              <a:lnSpc>
                <a:spcPct val="80000"/>
              </a:lnSpc>
              <a:spcBef>
                <a:spcPts val="400"/>
              </a:spcBef>
              <a:defRPr b="1" sz="1700">
                <a:latin typeface="Arial"/>
                <a:ea typeface="Arial"/>
                <a:cs typeface="Arial"/>
                <a:sym typeface="Arial"/>
              </a:defRPr>
            </a:pPr>
          </a:p>
          <a:p>
            <a:pPr defTabSz="589787">
              <a:lnSpc>
                <a:spcPct val="80000"/>
              </a:lnSpc>
              <a:spcBef>
                <a:spcPts val="300"/>
              </a:spcBef>
              <a:defRPr b="1" sz="1500" u="sng">
                <a:latin typeface="Arial"/>
                <a:ea typeface="Arial"/>
                <a:cs typeface="Arial"/>
                <a:sym typeface="Arial"/>
              </a:defRPr>
            </a:pPr>
            <a:r>
              <a:t>Alignment / Spacing:</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padding (top/right/bottom/left): </a:t>
            </a:r>
            <a:r>
              <a:rPr b="0"/>
              <a:t>Adds space between element and its own border.</a:t>
            </a:r>
            <a:endParaRPr sz="1700"/>
          </a:p>
          <a:p>
            <a:pPr marL="221170" indent="-221170" defTabSz="589787">
              <a:lnSpc>
                <a:spcPct val="80000"/>
              </a:lnSpc>
              <a:spcBef>
                <a:spcPts val="400"/>
              </a:spcBef>
              <a:buSzPct val="100000"/>
              <a:buFont typeface="Arial"/>
              <a:buChar char="•"/>
              <a:defRPr b="1" sz="1700">
                <a:latin typeface="Arial"/>
                <a:ea typeface="Arial"/>
                <a:cs typeface="Arial"/>
                <a:sym typeface="Arial"/>
              </a:defRPr>
            </a:pPr>
          </a:p>
          <a:p>
            <a:pPr marL="221170" indent="-221170" defTabSz="589787">
              <a:lnSpc>
                <a:spcPct val="80000"/>
              </a:lnSpc>
              <a:spcBef>
                <a:spcPts val="300"/>
              </a:spcBef>
              <a:buSzPct val="100000"/>
              <a:buFont typeface="Arial"/>
              <a:buChar char="•"/>
              <a:defRPr b="1" sz="1500">
                <a:latin typeface="Arial"/>
                <a:ea typeface="Arial"/>
                <a:cs typeface="Arial"/>
                <a:sym typeface="Arial"/>
              </a:defRPr>
            </a:pPr>
            <a:r>
              <a:t>margin (top/right/bottom/left): </a:t>
            </a:r>
            <a:r>
              <a:rPr b="0"/>
              <a:t>Adds space between element and surrounding elements.</a:t>
            </a:r>
            <a:endParaRPr sz="1700"/>
          </a:p>
          <a:p>
            <a:pPr marL="221170" indent="-221170" defTabSz="589787">
              <a:lnSpc>
                <a:spcPct val="80000"/>
              </a:lnSpc>
              <a:spcBef>
                <a:spcPts val="400"/>
              </a:spcBef>
              <a:buSzPct val="100000"/>
              <a:buFont typeface="Arial"/>
              <a:buChar char="•"/>
              <a:defRPr b="1" sz="1700">
                <a:latin typeface="Arial"/>
                <a:ea typeface="Arial"/>
                <a:cs typeface="Arial"/>
                <a:sym typeface="Arial"/>
              </a:defRPr>
            </a:pPr>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float: </a:t>
            </a:r>
            <a:r>
              <a:rPr b="0"/>
              <a:t>Forces elements to the sides, centers, or tops.</a:t>
            </a:r>
            <a:endParaRPr sz="1700"/>
          </a:p>
          <a:p>
            <a:pPr defTabSz="589787">
              <a:lnSpc>
                <a:spcPct val="80000"/>
              </a:lnSpc>
              <a:spcBef>
                <a:spcPts val="400"/>
              </a:spcBef>
              <a:defRPr b="1" sz="1700">
                <a:latin typeface="Arial"/>
                <a:ea typeface="Arial"/>
                <a:cs typeface="Arial"/>
                <a:sym typeface="Arial"/>
              </a:defRPr>
            </a:pPr>
          </a:p>
          <a:p>
            <a:pPr defTabSz="589787">
              <a:lnSpc>
                <a:spcPct val="80000"/>
              </a:lnSpc>
              <a:spcBef>
                <a:spcPts val="300"/>
              </a:spcBef>
              <a:defRPr b="1" sz="1500" u="sng">
                <a:latin typeface="Arial"/>
                <a:ea typeface="Arial"/>
                <a:cs typeface="Arial"/>
                <a:sym typeface="Arial"/>
              </a:defRPr>
            </a:pPr>
            <a:r>
              <a:t>Background: </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background-color: </a:t>
            </a:r>
            <a:r>
              <a:rPr b="0"/>
              <a:t>sets background color.</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background-image: </a:t>
            </a:r>
            <a:r>
              <a:rPr b="0"/>
              <a:t>sets background image.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620"/>
          <p:cNvSpPr txBox="1"/>
          <p:nvPr>
            <p:ph type="title"/>
          </p:nvPr>
        </p:nvSpPr>
        <p:spPr>
          <a:xfrm>
            <a:off x="304797" y="-3"/>
            <a:ext cx="5470532" cy="653860"/>
          </a:xfrm>
          <a:prstGeom prst="rect">
            <a:avLst/>
          </a:prstGeom>
        </p:spPr>
        <p:txBody>
          <a:bodyPr/>
          <a:lstStyle/>
          <a:p>
            <a:pPr/>
            <a:r>
              <a:t>Powerful Duo</a:t>
            </a:r>
          </a:p>
        </p:txBody>
      </p:sp>
      <p:sp>
        <p:nvSpPr>
          <p:cNvPr id="367" name="Shape 621"/>
          <p:cNvSpPr txBox="1"/>
          <p:nvPr/>
        </p:nvSpPr>
        <p:spPr>
          <a:xfrm>
            <a:off x="443344" y="1981199"/>
            <a:ext cx="8229601" cy="9688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685800">
              <a:lnSpc>
                <a:spcPct val="90000"/>
              </a:lnSpc>
              <a:spcBef>
                <a:spcPts val="600"/>
              </a:spcBef>
              <a:defRPr sz="2800">
                <a:latin typeface="Arial"/>
                <a:ea typeface="Arial"/>
                <a:cs typeface="Arial"/>
                <a:sym typeface="Arial"/>
              </a:defRPr>
            </a:pPr>
            <a:r>
              <a:t>Believe it or not, HTML / CSS is all you need </a:t>
            </a:r>
            <a:endParaRPr sz="2400"/>
          </a:p>
          <a:p>
            <a:pPr algn="ctr" defTabSz="685800">
              <a:lnSpc>
                <a:spcPct val="90000"/>
              </a:lnSpc>
              <a:spcBef>
                <a:spcPts val="600"/>
              </a:spcBef>
              <a:defRPr sz="2800">
                <a:latin typeface="Arial"/>
                <a:ea typeface="Arial"/>
                <a:cs typeface="Arial"/>
                <a:sym typeface="Arial"/>
              </a:defRPr>
            </a:pPr>
            <a:r>
              <a:t>to develop a vivid, full-blown website.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623"/>
          <p:cNvSpPr txBox="1"/>
          <p:nvPr>
            <p:ph type="title"/>
          </p:nvPr>
        </p:nvSpPr>
        <p:spPr>
          <a:xfrm>
            <a:off x="304797" y="-3"/>
            <a:ext cx="5470532" cy="653860"/>
          </a:xfrm>
          <a:prstGeom prst="rect">
            <a:avLst/>
          </a:prstGeom>
        </p:spPr>
        <p:txBody>
          <a:bodyPr/>
          <a:lstStyle/>
          <a:p>
            <a:pPr/>
            <a:r>
              <a:t>INSTRUCTOR DEMO</a:t>
            </a:r>
          </a:p>
        </p:txBody>
      </p:sp>
      <p:sp>
        <p:nvSpPr>
          <p:cNvPr id="370" name="Shape 624"/>
          <p:cNvSpPr/>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2800">
                <a:latin typeface="Arial"/>
                <a:ea typeface="Arial"/>
                <a:cs typeface="Arial"/>
                <a:sym typeface="Arial"/>
              </a:defRPr>
            </a:pPr>
            <a:r>
              <a:t>(quickexample_internalcss.html | 2-BasicCSS)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626"/>
          <p:cNvSpPr txBox="1"/>
          <p:nvPr>
            <p:ph type="title"/>
          </p:nvPr>
        </p:nvSpPr>
        <p:spPr>
          <a:xfrm>
            <a:off x="304797" y="-3"/>
            <a:ext cx="5470532" cy="653860"/>
          </a:xfrm>
          <a:prstGeom prst="rect">
            <a:avLst/>
          </a:prstGeom>
        </p:spPr>
        <p:txBody>
          <a:bodyPr/>
          <a:lstStyle/>
          <a:p>
            <a:pPr/>
            <a:r>
              <a:t>&gt; YOUR TURN!</a:t>
            </a:r>
          </a:p>
        </p:txBody>
      </p:sp>
      <p:sp>
        <p:nvSpPr>
          <p:cNvPr id="373"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74" name="Shape 628"/>
          <p:cNvSpPr txBox="1"/>
          <p:nvPr/>
        </p:nvSpPr>
        <p:spPr>
          <a:xfrm>
            <a:off x="304800" y="914399"/>
            <a:ext cx="8686800" cy="25706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In this activity, you’ll upgrade your previous HTML bio-page using CSS style rules. Once you’re done, commit and push up your changes to GitHub.</a:t>
            </a:r>
          </a:p>
          <a:p>
            <a:pPr>
              <a:defRPr sz="2400">
                <a:latin typeface="Arial"/>
                <a:ea typeface="Arial"/>
                <a:cs typeface="Arial"/>
                <a:sym typeface="Arial"/>
              </a:defRPr>
            </a:pPr>
          </a:p>
          <a:p>
            <a:pPr>
              <a:defRPr sz="2400">
                <a:latin typeface="Arial"/>
                <a:ea typeface="Arial"/>
                <a:cs typeface="Arial"/>
                <a:sym typeface="Arial"/>
              </a:defRPr>
            </a:pPr>
            <a:r>
              <a:t>We’ll send you additional instructions via Slack.</a:t>
            </a:r>
          </a:p>
        </p:txBody>
      </p:sp>
      <p:sp>
        <p:nvSpPr>
          <p:cNvPr id="375" name="Shape 629"/>
          <p:cNvSpPr txBox="1"/>
          <p:nvPr/>
        </p:nvSpPr>
        <p:spPr>
          <a:xfrm>
            <a:off x="2590800" y="124821"/>
            <a:ext cx="6400800" cy="3506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3-HTML_CSS_Layout </a:t>
            </a:r>
            <a:r>
              <a:t>|  Suggested Time: </a:t>
            </a:r>
            <a:r>
              <a:rPr b="0"/>
              <a:t>20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631"/>
          <p:cNvSpPr txBox="1"/>
          <p:nvPr>
            <p:ph type="title"/>
          </p:nvPr>
        </p:nvSpPr>
        <p:spPr>
          <a:xfrm>
            <a:off x="304797" y="-3"/>
            <a:ext cx="5470532" cy="653860"/>
          </a:xfrm>
          <a:prstGeom prst="rect">
            <a:avLst/>
          </a:prstGeom>
        </p:spPr>
        <p:txBody>
          <a:bodyPr/>
          <a:lstStyle/>
          <a:p>
            <a:pPr/>
            <a:r>
              <a:t>&gt; YOUR TURN!</a:t>
            </a:r>
          </a:p>
        </p:txBody>
      </p:sp>
      <p:pic>
        <p:nvPicPr>
          <p:cNvPr id="378" name="image29.png" descr="image29.png"/>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634"/>
          <p:cNvSpPr txBox="1"/>
          <p:nvPr>
            <p:ph type="title"/>
          </p:nvPr>
        </p:nvSpPr>
        <p:spPr>
          <a:xfrm>
            <a:off x="304797" y="-3"/>
            <a:ext cx="5470532" cy="653860"/>
          </a:xfrm>
          <a:prstGeom prst="rect">
            <a:avLst/>
          </a:prstGeom>
        </p:spPr>
        <p:txBody>
          <a:bodyPr/>
          <a:lstStyle/>
          <a:p>
            <a:pPr/>
            <a:r>
              <a:t>Video Walkthrough!!</a:t>
            </a:r>
          </a:p>
        </p:txBody>
      </p:sp>
      <p:pic>
        <p:nvPicPr>
          <p:cNvPr id="381" name="image30.png" descr="image30.png"/>
          <p:cNvPicPr>
            <a:picLocks noChangeAspect="1"/>
          </p:cNvPicPr>
          <p:nvPr/>
        </p:nvPicPr>
        <p:blipFill>
          <a:blip r:embed="rId2">
            <a:extLst/>
          </a:blip>
          <a:stretch>
            <a:fillRect/>
          </a:stretch>
        </p:blipFill>
        <p:spPr>
          <a:xfrm>
            <a:off x="457200" y="838200"/>
            <a:ext cx="8229600" cy="4752975"/>
          </a:xfrm>
          <a:prstGeom prst="rect">
            <a:avLst/>
          </a:prstGeom>
          <a:ln w="12700">
            <a:miter lim="400000"/>
          </a:ln>
        </p:spPr>
      </p:pic>
      <p:sp>
        <p:nvSpPr>
          <p:cNvPr id="382" name="Shape 636"/>
          <p:cNvSpPr txBox="1"/>
          <p:nvPr/>
        </p:nvSpPr>
        <p:spPr>
          <a:xfrm>
            <a:off x="457200" y="5638798"/>
            <a:ext cx="8229600" cy="6173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r>
              <a:rPr>
                <a:hlinkClick r:id="rId3" invalidUrl="" action="" tgtFrame="" tooltip="" history="1" highlightClick="0" endSnd="0"/>
              </a:rPr>
              <a:t>https://www.youtube.com/watch?v=kMBinXTCrXI&amp;list=PLgJ8UgkiorCnMLsUevoQRxH8t9bt7ne14&amp;index=2</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638"/>
          <p:cNvSpPr txBox="1"/>
          <p:nvPr>
            <p:ph type="title"/>
          </p:nvPr>
        </p:nvSpPr>
        <p:spPr>
          <a:xfrm>
            <a:off x="304797" y="-3"/>
            <a:ext cx="5470532" cy="653860"/>
          </a:xfrm>
          <a:prstGeom prst="rect">
            <a:avLst/>
          </a:prstGeom>
        </p:spPr>
        <p:txBody>
          <a:bodyPr/>
          <a:lstStyle/>
          <a:p>
            <a:pPr/>
            <a:r>
              <a:t>Still a Bit Confused?</a:t>
            </a:r>
          </a:p>
        </p:txBody>
      </p:sp>
      <p:sp>
        <p:nvSpPr>
          <p:cNvPr id="385" name="Shape 639"/>
          <p:cNvSpPr txBox="1"/>
          <p:nvPr/>
        </p:nvSpPr>
        <p:spPr>
          <a:xfrm>
            <a:off x="381000" y="914399"/>
            <a:ext cx="8001000" cy="4892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Remember! We’ve got video guides for key activities like that last one.</a:t>
            </a:r>
          </a:p>
          <a:p>
            <a:pPr/>
          </a:p>
          <a:p>
            <a:pPr/>
          </a:p>
          <a:p>
            <a:pPr/>
          </a:p>
          <a:p>
            <a:pPr/>
          </a:p>
          <a:p>
            <a:pPr/>
          </a:p>
          <a:p>
            <a:pPr/>
          </a:p>
          <a:p>
            <a:pPr/>
          </a:p>
          <a:p>
            <a:pPr/>
          </a:p>
          <a:p>
            <a:pPr/>
          </a:p>
          <a:p>
            <a:pPr/>
          </a:p>
          <a:p>
            <a:pPr/>
          </a:p>
          <a:p>
            <a:pPr/>
          </a:p>
          <a:p>
            <a:pPr/>
            <a:r>
              <a:t>If you feel like you are EVER falling behind, use those online walkthroughs to help catch back up. They are made to be easy to understand.</a:t>
            </a:r>
          </a:p>
          <a:p>
            <a:pPr/>
          </a:p>
          <a:p>
            <a:pPr/>
            <a:r>
              <a:t>Still having trouble? Shoot your instructor or one of your TAs a message!</a:t>
            </a:r>
          </a:p>
          <a:p>
            <a:pPr/>
            <a:r>
              <a:t>We are here to help you out in whatever way we can! </a:t>
            </a:r>
          </a:p>
        </p:txBody>
      </p:sp>
      <p:pic>
        <p:nvPicPr>
          <p:cNvPr id="386" name="image31.png" descr="image31.png"/>
          <p:cNvPicPr>
            <a:picLocks noChangeAspect="1"/>
          </p:cNvPicPr>
          <p:nvPr/>
        </p:nvPicPr>
        <p:blipFill>
          <a:blip r:embed="rId2">
            <a:extLst/>
          </a:blip>
          <a:stretch>
            <a:fillRect/>
          </a:stretch>
        </p:blipFill>
        <p:spPr>
          <a:xfrm>
            <a:off x="2209800" y="1600200"/>
            <a:ext cx="4572000" cy="25717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642"/>
          <p:cNvSpPr txBox="1"/>
          <p:nvPr>
            <p:ph type="title"/>
          </p:nvPr>
        </p:nvSpPr>
        <p:spPr>
          <a:xfrm>
            <a:off x="390606" y="2953542"/>
            <a:ext cx="8229601" cy="871860"/>
          </a:xfrm>
          <a:prstGeom prst="rect">
            <a:avLst/>
          </a:prstGeom>
        </p:spPr>
        <p:txBody>
          <a:bodyPr/>
          <a:lstStyle/>
          <a:p>
            <a:pPr/>
            <a:r>
              <a:t>Recap + Questions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231"/>
          <p:cNvSpPr txBox="1"/>
          <p:nvPr>
            <p:ph type="title"/>
          </p:nvPr>
        </p:nvSpPr>
        <p:spPr>
          <a:xfrm>
            <a:off x="304797" y="-3"/>
            <a:ext cx="5470532" cy="653860"/>
          </a:xfrm>
          <a:prstGeom prst="rect">
            <a:avLst/>
          </a:prstGeom>
        </p:spPr>
        <p:txBody>
          <a:bodyPr/>
          <a:lstStyle/>
          <a:p>
            <a:pPr/>
            <a:r>
              <a:t>Today’s Objectives</a:t>
            </a:r>
          </a:p>
        </p:txBody>
      </p:sp>
      <p:sp>
        <p:nvSpPr>
          <p:cNvPr id="75" name="Shape 232"/>
          <p:cNvSpPr txBox="1"/>
          <p:nvPr/>
        </p:nvSpPr>
        <p:spPr>
          <a:xfrm>
            <a:off x="98425" y="1066799"/>
            <a:ext cx="8947150" cy="365516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marL="257175" indent="-257175" defTabSz="685800">
              <a:spcBef>
                <a:spcPts val="400"/>
              </a:spcBef>
              <a:buSzPct val="100000"/>
              <a:buFont typeface="Arial"/>
              <a:buChar char="•"/>
              <a:defRPr>
                <a:latin typeface="Arial"/>
                <a:ea typeface="Arial"/>
                <a:cs typeface="Arial"/>
                <a:sym typeface="Arial"/>
              </a:defRPr>
            </a:pPr>
            <a:r>
              <a:t>Students will understand the importance of Git Version Control and of how to use it.</a:t>
            </a:r>
            <a:endParaRPr sz="2400"/>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create GitHub Repositories, push code into them, and share with class.</a:t>
            </a:r>
            <a:endParaRPr sz="2400"/>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make more HTML documents.</a:t>
            </a:r>
            <a:endParaRPr sz="2400"/>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learn to properly use basic HTML tags.</a:t>
            </a:r>
            <a:endParaRPr sz="2400"/>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implement basic CSS styling to HTML documents.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234"/>
          <p:cNvSpPr txBox="1"/>
          <p:nvPr>
            <p:ph type="title"/>
          </p:nvPr>
        </p:nvSpPr>
        <p:spPr>
          <a:xfrm>
            <a:off x="304797" y="-3"/>
            <a:ext cx="5470532" cy="653860"/>
          </a:xfrm>
          <a:prstGeom prst="rect">
            <a:avLst/>
          </a:prstGeom>
        </p:spPr>
        <p:txBody>
          <a:bodyPr/>
          <a:lstStyle/>
          <a:p>
            <a:pPr/>
            <a:r>
              <a:t>Know Thyself</a:t>
            </a:r>
          </a:p>
        </p:txBody>
      </p:sp>
      <p:sp>
        <p:nvSpPr>
          <p:cNvPr id="78" name="Shape 235"/>
          <p:cNvSpPr txBox="1"/>
          <p:nvPr/>
        </p:nvSpPr>
        <p:spPr>
          <a:xfrm>
            <a:off x="304799" y="1066796"/>
            <a:ext cx="8740776" cy="376946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685800">
              <a:spcBef>
                <a:spcPts val="400"/>
              </a:spcBef>
              <a:defRPr b="1" sz="2000">
                <a:latin typeface="Arial"/>
                <a:ea typeface="Arial"/>
                <a:cs typeface="Arial"/>
                <a:sym typeface="Arial"/>
              </a:defRPr>
            </a:pPr>
            <a:r>
              <a:t>If you are a </a:t>
            </a:r>
            <a:r>
              <a:rPr i="1"/>
              <a:t>complete</a:t>
            </a:r>
            <a:r>
              <a:t> beginner to HTML/CSS and Coding:</a:t>
            </a:r>
            <a:endParaRPr sz="2400"/>
          </a:p>
          <a:p>
            <a:pPr marL="257175" indent="-257175" defTabSz="685800">
              <a:spcBef>
                <a:spcPts val="400"/>
              </a:spcBef>
              <a:buSzPct val="100000"/>
              <a:buFont typeface="Arial"/>
              <a:buChar char="•"/>
              <a:defRPr>
                <a:latin typeface="Arial"/>
                <a:ea typeface="Arial"/>
                <a:cs typeface="Arial"/>
                <a:sym typeface="Arial"/>
              </a:defRPr>
            </a:pPr>
            <a:r>
              <a:t>Continue getting comfortable with HTML. </a:t>
            </a:r>
            <a:endParaRPr sz="2400"/>
          </a:p>
          <a:p>
            <a:pPr marL="257175" indent="-257175" defTabSz="685800">
              <a:spcBef>
                <a:spcPts val="400"/>
              </a:spcBef>
              <a:buSzPct val="100000"/>
              <a:buFont typeface="Arial"/>
              <a:buChar char="•"/>
              <a:defRPr>
                <a:latin typeface="Arial"/>
                <a:ea typeface="Arial"/>
                <a:cs typeface="Arial"/>
                <a:sym typeface="Arial"/>
              </a:defRPr>
            </a:pPr>
            <a:r>
              <a:t>Be able to completely write a basic HTML document (like in last class).</a:t>
            </a:r>
            <a:endParaRPr sz="2400"/>
          </a:p>
          <a:p>
            <a:pPr marL="257175" indent="-257175" defTabSz="685800">
              <a:spcBef>
                <a:spcPts val="400"/>
              </a:spcBef>
              <a:buSzPct val="100000"/>
              <a:buFont typeface="Arial"/>
              <a:buChar char="•"/>
              <a:defRPr>
                <a:latin typeface="Arial"/>
                <a:ea typeface="Arial"/>
                <a:cs typeface="Arial"/>
                <a:sym typeface="Arial"/>
              </a:defRPr>
            </a:pPr>
            <a:r>
              <a:t>Understand what CSS is, what it’s for, and how it works with HTML.</a:t>
            </a:r>
            <a:endParaRPr sz="2400"/>
          </a:p>
          <a:p>
            <a:pPr marL="257175" indent="-257175" defTabSz="685800">
              <a:spcBef>
                <a:spcPts val="400"/>
              </a:spcBef>
              <a:buSzPct val="100000"/>
              <a:buFont typeface="Arial"/>
              <a:buChar char="•"/>
              <a:defRPr i="1">
                <a:latin typeface="Arial"/>
                <a:ea typeface="Arial"/>
                <a:cs typeface="Arial"/>
                <a:sym typeface="Arial"/>
              </a:defRPr>
            </a:pPr>
            <a:r>
              <a:t>Be able to use Git and GitHub to upload code.</a:t>
            </a:r>
            <a:endParaRPr sz="2400"/>
          </a:p>
          <a:p>
            <a:pPr defTabSz="685800">
              <a:spcBef>
                <a:spcPts val="500"/>
              </a:spcBef>
              <a:defRPr b="1" sz="2400">
                <a:latin typeface="Arial"/>
                <a:ea typeface="Arial"/>
                <a:cs typeface="Arial"/>
                <a:sym typeface="Arial"/>
              </a:defRPr>
            </a:pPr>
          </a:p>
          <a:p>
            <a:pPr defTabSz="685800">
              <a:spcBef>
                <a:spcPts val="400"/>
              </a:spcBef>
              <a:defRPr b="1" sz="2000">
                <a:latin typeface="Arial"/>
                <a:ea typeface="Arial"/>
                <a:cs typeface="Arial"/>
                <a:sym typeface="Arial"/>
              </a:defRPr>
            </a:pPr>
            <a:r>
              <a:t>If you’ve had past exposure and felt comfortable with the last lesson:</a:t>
            </a:r>
            <a:endParaRPr sz="2400"/>
          </a:p>
          <a:p>
            <a:pPr marL="257175" indent="-257175" defTabSz="685800">
              <a:spcBef>
                <a:spcPts val="400"/>
              </a:spcBef>
              <a:buSzPct val="100000"/>
              <a:buFont typeface="Arial"/>
              <a:buChar char="•"/>
              <a:defRPr>
                <a:latin typeface="Arial"/>
                <a:ea typeface="Arial"/>
                <a:cs typeface="Arial"/>
                <a:sym typeface="Arial"/>
              </a:defRPr>
            </a:pPr>
            <a:r>
              <a:t>Aim to build up your skills. Clear up any questions or confusions about HTML.</a:t>
            </a:r>
            <a:endParaRPr sz="2400"/>
          </a:p>
          <a:p>
            <a:pPr marL="257175" indent="-257175" defTabSz="685800">
              <a:spcBef>
                <a:spcPts val="400"/>
              </a:spcBef>
              <a:buSzPct val="100000"/>
              <a:buFont typeface="Arial"/>
              <a:buChar char="•"/>
              <a:defRPr>
                <a:latin typeface="Arial"/>
                <a:ea typeface="Arial"/>
                <a:cs typeface="Arial"/>
                <a:sym typeface="Arial"/>
              </a:defRPr>
            </a:pPr>
            <a:r>
              <a:t>Become knowledgeable about a wider range of HTML and CSS tags.</a:t>
            </a:r>
            <a:endParaRPr sz="2400"/>
          </a:p>
          <a:p>
            <a:pPr marL="257175" indent="-257175" defTabSz="685800">
              <a:spcBef>
                <a:spcPts val="400"/>
              </a:spcBef>
              <a:buSzPct val="100000"/>
              <a:buFont typeface="Arial"/>
              <a:buChar char="•"/>
              <a:defRPr>
                <a:latin typeface="Arial"/>
                <a:ea typeface="Arial"/>
                <a:cs typeface="Arial"/>
                <a:sym typeface="Arial"/>
              </a:defRPr>
            </a:pPr>
            <a:r>
              <a:t>Be able to selectively apply CSS to specific HTML elements.  </a:t>
            </a:r>
            <a:endParaRPr sz="2400"/>
          </a:p>
          <a:p>
            <a:pPr marL="257175" indent="-257175" defTabSz="685800">
              <a:spcBef>
                <a:spcPts val="400"/>
              </a:spcBef>
              <a:buSzPct val="100000"/>
              <a:buFont typeface="Arial"/>
              <a:buChar char="•"/>
              <a:defRPr i="1">
                <a:latin typeface="Arial"/>
                <a:ea typeface="Arial"/>
                <a:cs typeface="Arial"/>
                <a:sym typeface="Arial"/>
              </a:defRPr>
            </a:pPr>
            <a:r>
              <a:t>Be able to use Git and GitHub to upload code.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237"/>
          <p:cNvSpPr txBox="1"/>
          <p:nvPr>
            <p:ph type="title"/>
          </p:nvPr>
        </p:nvSpPr>
        <p:spPr>
          <a:xfrm>
            <a:off x="390606" y="2953542"/>
            <a:ext cx="8229601" cy="871860"/>
          </a:xfrm>
          <a:prstGeom prst="rect">
            <a:avLst/>
          </a:prstGeom>
        </p:spPr>
        <p:txBody>
          <a:bodyPr/>
          <a:lstStyle/>
          <a:p>
            <a:pPr/>
            <a:r>
              <a:t>What / Why Git?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40404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